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7"/>
  </p:notesMasterIdLst>
  <p:sldIdLst>
    <p:sldId id="339" r:id="rId2"/>
    <p:sldId id="341" r:id="rId3"/>
    <p:sldId id="340" r:id="rId4"/>
    <p:sldId id="342" r:id="rId5"/>
    <p:sldId id="343" r:id="rId6"/>
    <p:sldId id="344" r:id="rId7"/>
    <p:sldId id="345" r:id="rId8"/>
    <p:sldId id="346" r:id="rId9"/>
    <p:sldId id="347" r:id="rId10"/>
    <p:sldId id="348" r:id="rId11"/>
    <p:sldId id="349" r:id="rId12"/>
    <p:sldId id="350" r:id="rId13"/>
    <p:sldId id="351" r:id="rId14"/>
    <p:sldId id="352" r:id="rId15"/>
    <p:sldId id="353" r:id="rId16"/>
    <p:sldId id="355" r:id="rId17"/>
    <p:sldId id="356" r:id="rId18"/>
    <p:sldId id="357" r:id="rId19"/>
    <p:sldId id="358" r:id="rId20"/>
    <p:sldId id="359" r:id="rId21"/>
    <p:sldId id="360" r:id="rId22"/>
    <p:sldId id="362" r:id="rId23"/>
    <p:sldId id="354" r:id="rId24"/>
    <p:sldId id="363" r:id="rId25"/>
    <p:sldId id="33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E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660"/>
  </p:normalViewPr>
  <p:slideViewPr>
    <p:cSldViewPr snapToGrid="0">
      <p:cViewPr varScale="1">
        <p:scale>
          <a:sx n="82" d="100"/>
          <a:sy n="82" d="100"/>
        </p:scale>
        <p:origin x="557"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gif>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01C20D-AAFF-48C1-8AEC-1A61942E6FDA}" type="datetimeFigureOut">
              <a:rPr lang="en-GB" smtClean="0"/>
              <a:t>17/11/2023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C653C-9343-444D-A8B6-CE74466C3D6F}" type="slidenum">
              <a:rPr lang="en-GB" smtClean="0"/>
              <a:t>‹#›</a:t>
            </a:fld>
            <a:endParaRPr lang="en-GB"/>
          </a:p>
        </p:txBody>
      </p:sp>
    </p:spTree>
    <p:extLst>
      <p:ext uri="{BB962C8B-B14F-4D97-AF65-F5344CB8AC3E}">
        <p14:creationId xmlns:p14="http://schemas.microsoft.com/office/powerpoint/2010/main" val="298432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F7E94-BE02-9A45-9062-1449FB0E45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650E84-FCA6-BF46-947F-0E37FDBD2030}"/>
              </a:ext>
            </a:extLst>
          </p:cNvPr>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9436B4-1720-2548-BCE3-CC2568995FDB}"/>
              </a:ext>
            </a:extLst>
          </p:cNvPr>
          <p:cNvSpPr>
            <a:spLocks noGrp="1"/>
          </p:cNvSpPr>
          <p:nvPr>
            <p:ph type="dt" sz="half" idx="10"/>
          </p:nvPr>
        </p:nvSpPr>
        <p:spPr>
          <a:xfrm>
            <a:off x="838200" y="6356351"/>
            <a:ext cx="2743200" cy="365125"/>
          </a:xfrm>
          <a:prstGeom prst="rect">
            <a:avLst/>
          </a:prstGeom>
        </p:spPr>
        <p:txBody>
          <a:bodyPr/>
          <a:lstStyle/>
          <a:p>
            <a:fld id="{AC68BF60-450A-4719-B624-3086F2EA2D00}" type="datetime1">
              <a:rPr lang="en-US" smtClean="0"/>
              <a:t>11/17/2023</a:t>
            </a:fld>
            <a:endParaRPr lang="en-US"/>
          </a:p>
        </p:txBody>
      </p:sp>
      <p:sp>
        <p:nvSpPr>
          <p:cNvPr id="5" name="Footer Placeholder 4">
            <a:extLst>
              <a:ext uri="{FF2B5EF4-FFF2-40B4-BE49-F238E27FC236}">
                <a16:creationId xmlns:a16="http://schemas.microsoft.com/office/drawing/2014/main" id="{CB98079D-0BF4-CD44-B92A-489A2C415B4C}"/>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3D7B34F-B4A6-AC47-A86D-866C0E2385F7}"/>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2813343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03D7-DD00-0748-8FFA-B2BC03BCA1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12826A-88C3-5743-B64C-B07D2BE58A9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33BF11-5B50-CC4B-AA5F-9AF20D6D168B}"/>
              </a:ext>
            </a:extLst>
          </p:cNvPr>
          <p:cNvSpPr>
            <a:spLocks noGrp="1"/>
          </p:cNvSpPr>
          <p:nvPr>
            <p:ph type="dt" sz="half" idx="10"/>
          </p:nvPr>
        </p:nvSpPr>
        <p:spPr>
          <a:xfrm>
            <a:off x="838200" y="6356351"/>
            <a:ext cx="2743200" cy="365125"/>
          </a:xfrm>
          <a:prstGeom prst="rect">
            <a:avLst/>
          </a:prstGeom>
        </p:spPr>
        <p:txBody>
          <a:bodyPr/>
          <a:lstStyle/>
          <a:p>
            <a:fld id="{2101355D-69A1-460C-AC73-A49214E74360}" type="datetime1">
              <a:rPr lang="en-US" smtClean="0"/>
              <a:t>11/17/2023</a:t>
            </a:fld>
            <a:endParaRPr lang="en-US"/>
          </a:p>
        </p:txBody>
      </p:sp>
      <p:sp>
        <p:nvSpPr>
          <p:cNvPr id="5" name="Footer Placeholder 4">
            <a:extLst>
              <a:ext uri="{FF2B5EF4-FFF2-40B4-BE49-F238E27FC236}">
                <a16:creationId xmlns:a16="http://schemas.microsoft.com/office/drawing/2014/main" id="{9D0CF8D4-EC88-134C-BC2D-702B64D31477}"/>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4415D8A-E2CA-8E43-8878-75649038BB1B}"/>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2643588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92ECA9-11B4-0F45-94F9-0FC941CF1721}"/>
              </a:ext>
            </a:extLst>
          </p:cNvPr>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3255D7-028B-5D4B-89B0-B5AD9EEF0C3F}"/>
              </a:ext>
            </a:extLst>
          </p:cNvPr>
          <p:cNvSpPr>
            <a:spLocks noGrp="1"/>
          </p:cNvSpPr>
          <p:nvPr>
            <p:ph type="body" orient="vert" idx="1"/>
          </p:nvPr>
        </p:nvSpPr>
        <p:spPr>
          <a:xfrm>
            <a:off x="838201" y="365126"/>
            <a:ext cx="7734300" cy="581183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B0844-2774-6245-8C90-47C68BEA8BAA}"/>
              </a:ext>
            </a:extLst>
          </p:cNvPr>
          <p:cNvSpPr>
            <a:spLocks noGrp="1"/>
          </p:cNvSpPr>
          <p:nvPr>
            <p:ph type="dt" sz="half" idx="10"/>
          </p:nvPr>
        </p:nvSpPr>
        <p:spPr>
          <a:xfrm>
            <a:off x="838200" y="6356351"/>
            <a:ext cx="2743200" cy="365125"/>
          </a:xfrm>
          <a:prstGeom prst="rect">
            <a:avLst/>
          </a:prstGeom>
        </p:spPr>
        <p:txBody>
          <a:bodyPr/>
          <a:lstStyle/>
          <a:p>
            <a:fld id="{63FAB9B9-22F6-46CD-A5CC-DE483E802231}" type="datetime1">
              <a:rPr lang="en-US" smtClean="0"/>
              <a:t>11/17/2023</a:t>
            </a:fld>
            <a:endParaRPr lang="en-US"/>
          </a:p>
        </p:txBody>
      </p:sp>
      <p:sp>
        <p:nvSpPr>
          <p:cNvPr id="5" name="Footer Placeholder 4">
            <a:extLst>
              <a:ext uri="{FF2B5EF4-FFF2-40B4-BE49-F238E27FC236}">
                <a16:creationId xmlns:a16="http://schemas.microsoft.com/office/drawing/2014/main" id="{17E65D80-3CA0-DF4E-B0D2-D7B2532844C9}"/>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4E432B8-447B-714B-8A40-62A6716251D1}"/>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3696410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9D7BE-8467-FA47-BC87-BEEAECA3B4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D20FF2-3FE8-1248-A4BA-F5AE9648AA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C397C0-5CA5-F14C-AA7D-A1EE12F4403D}"/>
              </a:ext>
            </a:extLst>
          </p:cNvPr>
          <p:cNvSpPr>
            <a:spLocks noGrp="1"/>
          </p:cNvSpPr>
          <p:nvPr>
            <p:ph type="dt" sz="half" idx="10"/>
          </p:nvPr>
        </p:nvSpPr>
        <p:spPr>
          <a:xfrm>
            <a:off x="838200" y="6356351"/>
            <a:ext cx="2743200" cy="365125"/>
          </a:xfrm>
          <a:prstGeom prst="rect">
            <a:avLst/>
          </a:prstGeom>
        </p:spPr>
        <p:txBody>
          <a:bodyPr/>
          <a:lstStyle/>
          <a:p>
            <a:fld id="{05F68A32-887D-4963-888E-221F236EADAA}" type="datetime1">
              <a:rPr lang="en-US" smtClean="0"/>
              <a:t>11/17/2023</a:t>
            </a:fld>
            <a:endParaRPr lang="en-US"/>
          </a:p>
        </p:txBody>
      </p:sp>
      <p:sp>
        <p:nvSpPr>
          <p:cNvPr id="5" name="Footer Placeholder 4">
            <a:extLst>
              <a:ext uri="{FF2B5EF4-FFF2-40B4-BE49-F238E27FC236}">
                <a16:creationId xmlns:a16="http://schemas.microsoft.com/office/drawing/2014/main" id="{2CEC006F-A7FD-6846-A942-B3569196CF9C}"/>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1BF61AC-F887-AE4C-BD7C-AC1FDE24B836}"/>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21320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D49B-FD14-D446-91B5-0CC55D140B6D}"/>
              </a:ext>
            </a:extLst>
          </p:cNvPr>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6E7AB3-B6DD-9E47-BE1A-4E24B6AA5978}"/>
              </a:ext>
            </a:extLst>
          </p:cNvPr>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2E64115-4182-7A4B-A588-4C67C2305BD2}"/>
              </a:ext>
            </a:extLst>
          </p:cNvPr>
          <p:cNvSpPr>
            <a:spLocks noGrp="1"/>
          </p:cNvSpPr>
          <p:nvPr>
            <p:ph type="dt" sz="half" idx="10"/>
          </p:nvPr>
        </p:nvSpPr>
        <p:spPr>
          <a:xfrm>
            <a:off x="838200" y="6356351"/>
            <a:ext cx="2743200" cy="365125"/>
          </a:xfrm>
          <a:prstGeom prst="rect">
            <a:avLst/>
          </a:prstGeom>
        </p:spPr>
        <p:txBody>
          <a:bodyPr/>
          <a:lstStyle/>
          <a:p>
            <a:fld id="{385E8815-53AB-4442-ABDA-1D1538579A8E}" type="datetime1">
              <a:rPr lang="en-US" smtClean="0"/>
              <a:t>11/17/2023</a:t>
            </a:fld>
            <a:endParaRPr lang="en-US"/>
          </a:p>
        </p:txBody>
      </p:sp>
      <p:sp>
        <p:nvSpPr>
          <p:cNvPr id="5" name="Footer Placeholder 4">
            <a:extLst>
              <a:ext uri="{FF2B5EF4-FFF2-40B4-BE49-F238E27FC236}">
                <a16:creationId xmlns:a16="http://schemas.microsoft.com/office/drawing/2014/main" id="{81B42A63-2CB1-A24E-954D-7D7D93797548}"/>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58B48E-845C-4840-95A9-377C3D3B4AD0}"/>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3065905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8C3E4-95D0-D041-BD41-2F9A8ED5E3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325F08-48C2-644B-ADE9-A7FD0DFF50E6}"/>
              </a:ext>
            </a:extLst>
          </p:cNvPr>
          <p:cNvSpPr>
            <a:spLocks noGrp="1"/>
          </p:cNvSpPr>
          <p:nvPr>
            <p:ph sz="half" idx="1"/>
          </p:nvPr>
        </p:nvSpPr>
        <p:spPr>
          <a:xfrm>
            <a:off x="838200" y="1825625"/>
            <a:ext cx="5181600" cy="43513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81F2CF-1A8D-D440-A80C-A89DA67A6268}"/>
              </a:ext>
            </a:extLst>
          </p:cNvPr>
          <p:cNvSpPr>
            <a:spLocks noGrp="1"/>
          </p:cNvSpPr>
          <p:nvPr>
            <p:ph sz="half" idx="2"/>
          </p:nvPr>
        </p:nvSpPr>
        <p:spPr>
          <a:xfrm>
            <a:off x="6172200" y="1825625"/>
            <a:ext cx="5181600" cy="43513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C2C35B-5647-C74B-B437-00CFE688B431}"/>
              </a:ext>
            </a:extLst>
          </p:cNvPr>
          <p:cNvSpPr>
            <a:spLocks noGrp="1"/>
          </p:cNvSpPr>
          <p:nvPr>
            <p:ph type="dt" sz="half" idx="10"/>
          </p:nvPr>
        </p:nvSpPr>
        <p:spPr>
          <a:xfrm>
            <a:off x="838200" y="6356351"/>
            <a:ext cx="2743200" cy="365125"/>
          </a:xfrm>
          <a:prstGeom prst="rect">
            <a:avLst/>
          </a:prstGeom>
        </p:spPr>
        <p:txBody>
          <a:bodyPr/>
          <a:lstStyle/>
          <a:p>
            <a:fld id="{331C9E86-3A8D-4ACD-87A1-79E4DFDA2A8A}" type="datetime1">
              <a:rPr lang="en-US" smtClean="0"/>
              <a:t>11/17/2023</a:t>
            </a:fld>
            <a:endParaRPr lang="en-US"/>
          </a:p>
        </p:txBody>
      </p:sp>
      <p:sp>
        <p:nvSpPr>
          <p:cNvPr id="6" name="Footer Placeholder 5">
            <a:extLst>
              <a:ext uri="{FF2B5EF4-FFF2-40B4-BE49-F238E27FC236}">
                <a16:creationId xmlns:a16="http://schemas.microsoft.com/office/drawing/2014/main" id="{76678282-95C5-2749-9540-97EF5B659F73}"/>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6B0FAAF-9653-E04F-94F2-4224F38BCCD8}"/>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646030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B7240-9A7C-CF46-A50F-913546492D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ADA3D2-A89B-9342-A622-CF0D36725DE6}"/>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4DE86EF-5EF1-F74B-97C2-CDA3362ED23D}"/>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3AD070-654E-214E-B651-0E16996FFFFA}"/>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715334D-7F3A-EA40-866D-AB3C425FECF9}"/>
              </a:ext>
            </a:extLst>
          </p:cNvPr>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691819-88AD-1E47-A20A-21A14DF14B0A}"/>
              </a:ext>
            </a:extLst>
          </p:cNvPr>
          <p:cNvSpPr>
            <a:spLocks noGrp="1"/>
          </p:cNvSpPr>
          <p:nvPr>
            <p:ph type="dt" sz="half" idx="10"/>
          </p:nvPr>
        </p:nvSpPr>
        <p:spPr>
          <a:xfrm>
            <a:off x="838200" y="6356351"/>
            <a:ext cx="2743200" cy="365125"/>
          </a:xfrm>
          <a:prstGeom prst="rect">
            <a:avLst/>
          </a:prstGeom>
        </p:spPr>
        <p:txBody>
          <a:bodyPr/>
          <a:lstStyle/>
          <a:p>
            <a:fld id="{3ADE889B-86C1-4571-A9FC-78B70904A6FF}" type="datetime1">
              <a:rPr lang="en-US" smtClean="0"/>
              <a:t>11/17/2023</a:t>
            </a:fld>
            <a:endParaRPr lang="en-US"/>
          </a:p>
        </p:txBody>
      </p:sp>
      <p:sp>
        <p:nvSpPr>
          <p:cNvPr id="8" name="Footer Placeholder 7">
            <a:extLst>
              <a:ext uri="{FF2B5EF4-FFF2-40B4-BE49-F238E27FC236}">
                <a16:creationId xmlns:a16="http://schemas.microsoft.com/office/drawing/2014/main" id="{42E5BACE-5675-9D40-9F4F-E9921987F400}"/>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8E0F5B13-59D2-5A41-B943-5F246081004D}"/>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3931066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6E827-A917-7549-A733-3976261C2A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5DCA6C4-E35C-224C-9307-A887F1DC4141}"/>
              </a:ext>
            </a:extLst>
          </p:cNvPr>
          <p:cNvSpPr>
            <a:spLocks noGrp="1"/>
          </p:cNvSpPr>
          <p:nvPr>
            <p:ph type="dt" sz="half" idx="10"/>
          </p:nvPr>
        </p:nvSpPr>
        <p:spPr>
          <a:xfrm>
            <a:off x="838200" y="6356351"/>
            <a:ext cx="2743200" cy="365125"/>
          </a:xfrm>
          <a:prstGeom prst="rect">
            <a:avLst/>
          </a:prstGeom>
        </p:spPr>
        <p:txBody>
          <a:bodyPr/>
          <a:lstStyle/>
          <a:p>
            <a:fld id="{7C1AB6FE-AFFD-4A42-A999-1A14627F6E26}" type="datetime1">
              <a:rPr lang="en-US" smtClean="0"/>
              <a:t>11/17/2023</a:t>
            </a:fld>
            <a:endParaRPr lang="en-US"/>
          </a:p>
        </p:txBody>
      </p:sp>
      <p:sp>
        <p:nvSpPr>
          <p:cNvPr id="4" name="Footer Placeholder 3">
            <a:extLst>
              <a:ext uri="{FF2B5EF4-FFF2-40B4-BE49-F238E27FC236}">
                <a16:creationId xmlns:a16="http://schemas.microsoft.com/office/drawing/2014/main" id="{FAE571E2-C2E8-4E42-8B5C-F20315D167F9}"/>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DDDED733-939E-2148-A95E-47077E5D6314}"/>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1435384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2AAF3A-3FEB-F143-A7B5-3828A3520520}"/>
              </a:ext>
            </a:extLst>
          </p:cNvPr>
          <p:cNvSpPr>
            <a:spLocks noGrp="1"/>
          </p:cNvSpPr>
          <p:nvPr>
            <p:ph type="dt" sz="half" idx="10"/>
          </p:nvPr>
        </p:nvSpPr>
        <p:spPr>
          <a:xfrm>
            <a:off x="838200" y="6356351"/>
            <a:ext cx="2743200" cy="365125"/>
          </a:xfrm>
          <a:prstGeom prst="rect">
            <a:avLst/>
          </a:prstGeom>
        </p:spPr>
        <p:txBody>
          <a:bodyPr/>
          <a:lstStyle/>
          <a:p>
            <a:fld id="{EAB798E0-8FCC-414A-83D9-478DE82E80C6}" type="datetime1">
              <a:rPr lang="en-US" smtClean="0"/>
              <a:t>11/17/2023</a:t>
            </a:fld>
            <a:endParaRPr lang="en-US"/>
          </a:p>
        </p:txBody>
      </p:sp>
      <p:sp>
        <p:nvSpPr>
          <p:cNvPr id="3" name="Footer Placeholder 2">
            <a:extLst>
              <a:ext uri="{FF2B5EF4-FFF2-40B4-BE49-F238E27FC236}">
                <a16:creationId xmlns:a16="http://schemas.microsoft.com/office/drawing/2014/main" id="{BEBA8D13-6D31-624A-BA24-CD6B8FF10101}"/>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0F6B2883-BD7C-D844-ADA8-0B3BFA6B8353}"/>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1757324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6B88B-E4B2-8F4F-B312-99069E934F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B8816F-7C9A-6941-AB5E-F714B7BB1FD2}"/>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F52E3B-1E34-C048-AC30-905D39D4E898}"/>
              </a:ext>
            </a:extLst>
          </p:cNvPr>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B352D6-8B20-1E43-BD8E-08A6417721AE}"/>
              </a:ext>
            </a:extLst>
          </p:cNvPr>
          <p:cNvSpPr>
            <a:spLocks noGrp="1"/>
          </p:cNvSpPr>
          <p:nvPr>
            <p:ph type="dt" sz="half" idx="10"/>
          </p:nvPr>
        </p:nvSpPr>
        <p:spPr>
          <a:xfrm>
            <a:off x="838200" y="6356351"/>
            <a:ext cx="2743200" cy="365125"/>
          </a:xfrm>
          <a:prstGeom prst="rect">
            <a:avLst/>
          </a:prstGeom>
        </p:spPr>
        <p:txBody>
          <a:bodyPr/>
          <a:lstStyle/>
          <a:p>
            <a:fld id="{2678335D-50EF-46A1-AD70-E58E554ACD3C}" type="datetime1">
              <a:rPr lang="en-US" smtClean="0"/>
              <a:t>11/17/2023</a:t>
            </a:fld>
            <a:endParaRPr lang="en-US"/>
          </a:p>
        </p:txBody>
      </p:sp>
      <p:sp>
        <p:nvSpPr>
          <p:cNvPr id="6" name="Footer Placeholder 5">
            <a:extLst>
              <a:ext uri="{FF2B5EF4-FFF2-40B4-BE49-F238E27FC236}">
                <a16:creationId xmlns:a16="http://schemas.microsoft.com/office/drawing/2014/main" id="{29137D3C-9157-6A4D-B3FC-7B226ED29222}"/>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9DB182A-4BF9-5F41-A908-DFC23E64724F}"/>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1650021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9A1F0-B270-7049-988F-77C6A532A9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030449-C0AC-0F4D-8B00-58157086C3C8}"/>
              </a:ext>
            </a:extLst>
          </p:cNvPr>
          <p:cNvSpPr>
            <a:spLocks noGrp="1"/>
          </p:cNvSpPr>
          <p:nvPr>
            <p:ph type="pic" idx="1"/>
          </p:nvPr>
        </p:nvSpPr>
        <p:spPr>
          <a:xfrm>
            <a:off x="5183188"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a:extLst>
              <a:ext uri="{FF2B5EF4-FFF2-40B4-BE49-F238E27FC236}">
                <a16:creationId xmlns:a16="http://schemas.microsoft.com/office/drawing/2014/main" id="{30489FE3-E19C-3343-8DBD-230EB8ACF5F7}"/>
              </a:ext>
            </a:extLst>
          </p:cNvPr>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E31E9A-72CE-7744-90AD-CBA84005AD5F}"/>
              </a:ext>
            </a:extLst>
          </p:cNvPr>
          <p:cNvSpPr>
            <a:spLocks noGrp="1"/>
          </p:cNvSpPr>
          <p:nvPr>
            <p:ph type="dt" sz="half" idx="10"/>
          </p:nvPr>
        </p:nvSpPr>
        <p:spPr>
          <a:xfrm>
            <a:off x="838200" y="6356351"/>
            <a:ext cx="2743200" cy="365125"/>
          </a:xfrm>
          <a:prstGeom prst="rect">
            <a:avLst/>
          </a:prstGeom>
        </p:spPr>
        <p:txBody>
          <a:bodyPr/>
          <a:lstStyle/>
          <a:p>
            <a:fld id="{34E432FE-1E69-46CA-8F19-E234402C2F68}" type="datetime1">
              <a:rPr lang="en-US" smtClean="0"/>
              <a:t>11/17/2023</a:t>
            </a:fld>
            <a:endParaRPr lang="en-US"/>
          </a:p>
        </p:txBody>
      </p:sp>
      <p:sp>
        <p:nvSpPr>
          <p:cNvPr id="6" name="Footer Placeholder 5">
            <a:extLst>
              <a:ext uri="{FF2B5EF4-FFF2-40B4-BE49-F238E27FC236}">
                <a16:creationId xmlns:a16="http://schemas.microsoft.com/office/drawing/2014/main" id="{9EB8B379-1EF7-534A-B2FF-EA8F195410E2}"/>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61B19C-BEAD-AC49-8528-67569E0DF942}"/>
              </a:ext>
            </a:extLst>
          </p:cNvPr>
          <p:cNvSpPr>
            <a:spLocks noGrp="1"/>
          </p:cNvSpPr>
          <p:nvPr>
            <p:ph type="sldNum" sz="quarter" idx="12"/>
          </p:nvPr>
        </p:nvSpPr>
        <p:spPr>
          <a:xfrm>
            <a:off x="8610600" y="6356351"/>
            <a:ext cx="2743200" cy="365125"/>
          </a:xfrm>
          <a:prstGeom prst="rect">
            <a:avLst/>
          </a:prstGeom>
        </p:spPr>
        <p:txBody>
          <a:bodyPr/>
          <a:lstStyle/>
          <a:p>
            <a:fld id="{2DEBF6B5-A8B6-5742-91AE-8DC29EBB8E42}" type="slidenum">
              <a:rPr lang="en-US" smtClean="0"/>
              <a:t>‹#›</a:t>
            </a:fld>
            <a:endParaRPr lang="en-US"/>
          </a:p>
        </p:txBody>
      </p:sp>
    </p:spTree>
    <p:extLst>
      <p:ext uri="{BB962C8B-B14F-4D97-AF65-F5344CB8AC3E}">
        <p14:creationId xmlns:p14="http://schemas.microsoft.com/office/powerpoint/2010/main" val="3986514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7AD727-180C-6C41-8560-04A952E258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C2E65D2-9D75-0548-91A2-FE37A13DCEB8}"/>
              </a:ext>
            </a:extLst>
          </p:cNvPr>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12">
            <a:extLst>
              <a:ext uri="{FF2B5EF4-FFF2-40B4-BE49-F238E27FC236}">
                <a16:creationId xmlns:a16="http://schemas.microsoft.com/office/drawing/2014/main" id="{C3CCBD64-8A40-874E-A16E-3EDC3D92A623}"/>
              </a:ext>
            </a:extLst>
          </p:cNvPr>
          <p:cNvPicPr>
            <a:picLocks noChangeAspect="1"/>
          </p:cNvPicPr>
          <p:nvPr userDrawn="1"/>
        </p:nvPicPr>
        <p:blipFill>
          <a:blip r:embed="rId13"/>
          <a:stretch>
            <a:fillRect/>
          </a:stretch>
        </p:blipFill>
        <p:spPr>
          <a:xfrm>
            <a:off x="0" y="5943600"/>
            <a:ext cx="12192000" cy="914400"/>
          </a:xfrm>
          <a:prstGeom prst="rect">
            <a:avLst/>
          </a:prstGeom>
        </p:spPr>
      </p:pic>
    </p:spTree>
    <p:extLst>
      <p:ext uri="{BB962C8B-B14F-4D97-AF65-F5344CB8AC3E}">
        <p14:creationId xmlns:p14="http://schemas.microsoft.com/office/powerpoint/2010/main" val="239975681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ft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bit.ly/3G4geTh" TargetMode="External"/><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omtimes.com/2014/06/problem-making-assumptions/" TargetMode="External"/><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gif"/><Relationship Id="rId7" Type="http://schemas.openxmlformats.org/officeDocument/2006/relationships/image" Target="../media/image19.emf"/><Relationship Id="rId2" Type="http://schemas.openxmlformats.org/officeDocument/2006/relationships/image" Target="../media/image50.png"/><Relationship Id="rId1" Type="http://schemas.openxmlformats.org/officeDocument/2006/relationships/slideLayout" Target="../slideLayouts/slideLayout5.xml"/><Relationship Id="rId6" Type="http://schemas.openxmlformats.org/officeDocument/2006/relationships/hyperlink" Target="http://bit.ly/3G51zqM" TargetMode="External"/><Relationship Id="rId5" Type="http://schemas.openxmlformats.org/officeDocument/2006/relationships/hyperlink" Target="https://bit.ly/3QK7aHV" TargetMode="Externa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 Id="rId4" Type="http://schemas.openxmlformats.org/officeDocument/2006/relationships/hyperlink" Target="https://bit.ly/47yFoVN"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 Id="rId4" Type="http://schemas.openxmlformats.org/officeDocument/2006/relationships/hyperlink" Target="https://bit.ly/47yFoVN"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tinyurl.com/5n6k7r2e" TargetMode="Externa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D2HArUvOQaw&amp;ab_channel=SaptarsiGoswami" TargetMode="External"/><Relationship Id="rId2" Type="http://schemas.openxmlformats.org/officeDocument/2006/relationships/slideLayout" Target="../slideLayouts/slideLayout2.xml"/><Relationship Id="rId1" Type="http://schemas.openxmlformats.org/officeDocument/2006/relationships/video" Target="https://www.youtube.com/embed/D2HArUvOQaw?feature=oembed" TargetMode="External"/><Relationship Id="rId4" Type="http://schemas.openxmlformats.org/officeDocument/2006/relationships/image" Target="../media/image33.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tinyurl.com/3mx28kj7" TargetMode="External"/><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tinyurl.com/23ywuc56"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https://tinyurl.com/66snrywh" TargetMode="External"/><Relationship Id="rId5" Type="http://schemas.openxmlformats.org/officeDocument/2006/relationships/hyperlink" Target="https://tinyurl.com/4vp5b7s6"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tinyurl.com/66snrywh" TargetMode="External"/><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hyperlink" Target="https://tinyurl.com/66snrywh" TargetMode="Externa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tinyurl.com/66snrywh"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bit.ly/3G51zqM" TargetMode="External"/><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347350" y="6259962"/>
            <a:ext cx="286108" cy="365125"/>
          </a:xfrm>
        </p:spPr>
        <p:txBody>
          <a:bodyPr/>
          <a:lstStyle/>
          <a:p>
            <a:fld id="{2DEBF6B5-A8B6-5742-91AE-8DC29EBB8E42}" type="slidenum">
              <a:rPr lang="en-US" smtClean="0"/>
              <a:t>1</a:t>
            </a:fld>
            <a:endParaRPr lang="en-US" dirty="0"/>
          </a:p>
        </p:txBody>
      </p:sp>
      <p:pic>
        <p:nvPicPr>
          <p:cNvPr id="4" name="Picture 3">
            <a:extLst>
              <a:ext uri="{FF2B5EF4-FFF2-40B4-BE49-F238E27FC236}">
                <a16:creationId xmlns:a16="http://schemas.microsoft.com/office/drawing/2014/main" id="{BAA7BC5A-D31F-5ACE-E68D-C8D7745A4D7E}"/>
              </a:ext>
            </a:extLst>
          </p:cNvPr>
          <p:cNvPicPr>
            <a:picLocks noChangeAspect="1"/>
          </p:cNvPicPr>
          <p:nvPr/>
        </p:nvPicPr>
        <p:blipFill rotWithShape="1">
          <a:blip r:embed="rId2"/>
          <a:srcRect l="21088" t="11165"/>
          <a:stretch/>
        </p:blipFill>
        <p:spPr>
          <a:xfrm>
            <a:off x="633458" y="2182396"/>
            <a:ext cx="3520521" cy="1246604"/>
          </a:xfrm>
          <a:prstGeom prst="rect">
            <a:avLst/>
          </a:prstGeom>
        </p:spPr>
      </p:pic>
      <p:sp>
        <p:nvSpPr>
          <p:cNvPr id="5" name="Rectangle 4">
            <a:extLst>
              <a:ext uri="{FF2B5EF4-FFF2-40B4-BE49-F238E27FC236}">
                <a16:creationId xmlns:a16="http://schemas.microsoft.com/office/drawing/2014/main" id="{AD601C6E-530E-296F-9A62-087F59E79C82}"/>
              </a:ext>
            </a:extLst>
          </p:cNvPr>
          <p:cNvSpPr/>
          <p:nvPr/>
        </p:nvSpPr>
        <p:spPr>
          <a:xfrm flipH="1">
            <a:off x="4224810" y="715992"/>
            <a:ext cx="45719" cy="5051762"/>
          </a:xfrm>
          <a:prstGeom prst="rect">
            <a:avLst/>
          </a:prstGeom>
          <a:solidFill>
            <a:srgbClr val="FCDE04"/>
          </a:solidFill>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8BB47D7-D023-8DF8-E200-E208253139FD}"/>
              </a:ext>
            </a:extLst>
          </p:cNvPr>
          <p:cNvSpPr txBox="1"/>
          <p:nvPr/>
        </p:nvSpPr>
        <p:spPr>
          <a:xfrm>
            <a:off x="4454958" y="715992"/>
            <a:ext cx="7015772" cy="1384995"/>
          </a:xfrm>
          <a:prstGeom prst="rect">
            <a:avLst/>
          </a:prstGeom>
          <a:noFill/>
        </p:spPr>
        <p:txBody>
          <a:bodyPr wrap="square">
            <a:spAutoFit/>
          </a:bodyPr>
          <a:lstStyle/>
          <a:p>
            <a:pPr algn="ctr"/>
            <a:r>
              <a:rPr lang="en-US" sz="2800" b="0" i="0" dirty="0">
                <a:effectLst/>
                <a:latin typeface="Times New Roman" panose="02020603050405020304" pitchFamily="18" charset="0"/>
                <a:cs typeface="Times New Roman" panose="02020603050405020304" pitchFamily="18" charset="0"/>
              </a:rPr>
              <a:t>GENG-8900 MACHINE LEARNING</a:t>
            </a: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a:p>
            <a:pPr algn="ctr"/>
            <a:r>
              <a:rPr lang="en-US" sz="2800" i="0" dirty="0">
                <a:effectLst/>
                <a:latin typeface="Times New Roman" panose="02020603050405020304" pitchFamily="18" charset="0"/>
                <a:cs typeface="Times New Roman" panose="02020603050405020304" pitchFamily="18" charset="0"/>
              </a:rPr>
              <a:t>Instructor: </a:t>
            </a:r>
            <a:r>
              <a:rPr lang="en-US" sz="2800" b="0" i="0" dirty="0">
                <a:effectLst/>
                <a:latin typeface="Times New Roman" panose="02020603050405020304" pitchFamily="18" charset="0"/>
                <a:cs typeface="Times New Roman" panose="02020603050405020304" pitchFamily="18" charset="0"/>
              </a:rPr>
              <a:t>Dr. Yasser </a:t>
            </a:r>
            <a:r>
              <a:rPr lang="en-US" sz="2800" b="0" i="0" dirty="0" err="1">
                <a:effectLst/>
                <a:latin typeface="Times New Roman" panose="02020603050405020304" pitchFamily="18" charset="0"/>
                <a:cs typeface="Times New Roman" panose="02020603050405020304" pitchFamily="18" charset="0"/>
              </a:rPr>
              <a:t>Alginahi</a:t>
            </a:r>
            <a:endParaRPr lang="en-US" sz="2800" b="0" i="0" dirty="0">
              <a:effectLst/>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D8B4AE7A-1311-5302-1556-2073012FEBAF}"/>
              </a:ext>
            </a:extLst>
          </p:cNvPr>
          <p:cNvSpPr txBox="1"/>
          <p:nvPr/>
        </p:nvSpPr>
        <p:spPr>
          <a:xfrm>
            <a:off x="4338408" y="2182396"/>
            <a:ext cx="7171461" cy="1477328"/>
          </a:xfrm>
          <a:prstGeom prst="rect">
            <a:avLst/>
          </a:prstGeom>
          <a:noFill/>
        </p:spPr>
        <p:txBody>
          <a:bodyPr wrap="square">
            <a:spAutoFit/>
          </a:bodyPr>
          <a:lstStyle/>
          <a:p>
            <a:pPr algn="ctr"/>
            <a:r>
              <a:rPr lang="en-IN" sz="3000" b="1" dirty="0">
                <a:latin typeface="Times New Roman" panose="02020603050405020304" pitchFamily="18" charset="0"/>
                <a:cs typeface="Times New Roman" panose="02020603050405020304" pitchFamily="18" charset="0"/>
              </a:rPr>
              <a:t>Dimensionality reduction:</a:t>
            </a:r>
          </a:p>
          <a:p>
            <a:pPr algn="ctr"/>
            <a:r>
              <a:rPr lang="en-IN" sz="3000" b="1" dirty="0">
                <a:latin typeface="Times New Roman" panose="02020603050405020304" pitchFamily="18" charset="0"/>
                <a:cs typeface="Times New Roman" panose="02020603050405020304" pitchFamily="18" charset="0"/>
              </a:rPr>
              <a:t> Linear Discriminant Analysis</a:t>
            </a:r>
          </a:p>
          <a:p>
            <a:pPr algn="ctr"/>
            <a:endParaRPr lang="en-IN" sz="3000" dirty="0"/>
          </a:p>
        </p:txBody>
      </p:sp>
      <p:graphicFrame>
        <p:nvGraphicFramePr>
          <p:cNvPr id="20" name="Table 19">
            <a:extLst>
              <a:ext uri="{FF2B5EF4-FFF2-40B4-BE49-F238E27FC236}">
                <a16:creationId xmlns:a16="http://schemas.microsoft.com/office/drawing/2014/main" id="{4CA863AD-D9B8-03D5-0AC2-D49458D7616E}"/>
              </a:ext>
            </a:extLst>
          </p:cNvPr>
          <p:cNvGraphicFramePr>
            <a:graphicFrameLocks noGrp="1"/>
          </p:cNvGraphicFramePr>
          <p:nvPr>
            <p:extLst>
              <p:ext uri="{D42A27DB-BD31-4B8C-83A1-F6EECF244321}">
                <p14:modId xmlns:p14="http://schemas.microsoft.com/office/powerpoint/2010/main" val="1027846694"/>
              </p:ext>
            </p:extLst>
          </p:nvPr>
        </p:nvGraphicFramePr>
        <p:xfrm>
          <a:off x="5114136" y="3429000"/>
          <a:ext cx="5697415" cy="1554480"/>
        </p:xfrm>
        <a:graphic>
          <a:graphicData uri="http://schemas.openxmlformats.org/drawingml/2006/table">
            <a:tbl>
              <a:tblPr firstRow="1" bandRow="1">
                <a:tableStyleId>{5C22544A-7EE6-4342-B048-85BDC9FD1C3A}</a:tableStyleId>
              </a:tblPr>
              <a:tblGrid>
                <a:gridCol w="3794080">
                  <a:extLst>
                    <a:ext uri="{9D8B030D-6E8A-4147-A177-3AD203B41FA5}">
                      <a16:colId xmlns:a16="http://schemas.microsoft.com/office/drawing/2014/main" val="664732745"/>
                    </a:ext>
                  </a:extLst>
                </a:gridCol>
                <a:gridCol w="1903335">
                  <a:extLst>
                    <a:ext uri="{9D8B030D-6E8A-4147-A177-3AD203B41FA5}">
                      <a16:colId xmlns:a16="http://schemas.microsoft.com/office/drawing/2014/main" val="4149846726"/>
                    </a:ext>
                  </a:extLst>
                </a:gridCol>
              </a:tblGrid>
              <a:tr h="370840">
                <a:tc>
                  <a:txBody>
                    <a:bodyPr/>
                    <a:lstStyle/>
                    <a:p>
                      <a:pPr algn="ctr"/>
                      <a:r>
                        <a:rPr lang="en-IN" sz="2800" b="0" dirty="0">
                          <a:solidFill>
                            <a:sysClr val="windowText" lastClr="000000"/>
                          </a:solidFill>
                          <a:latin typeface="Times New Roman" panose="02020603050405020304" pitchFamily="18" charset="0"/>
                          <a:cs typeface="Times New Roman" panose="02020603050405020304" pitchFamily="18" charset="0"/>
                        </a:rPr>
                        <a:t>Shashank Prakash Naidu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sz="2800" b="0" dirty="0">
                          <a:solidFill>
                            <a:sysClr val="windowText" lastClr="000000"/>
                          </a:solidFill>
                          <a:latin typeface="Times New Roman" panose="02020603050405020304" pitchFamily="18" charset="0"/>
                          <a:cs typeface="Times New Roman" panose="02020603050405020304" pitchFamily="18" charset="0"/>
                        </a:rPr>
                        <a:t>110090086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15143049"/>
                  </a:ext>
                </a:extLst>
              </a:tr>
              <a:tr h="370840">
                <a:tc>
                  <a:txBody>
                    <a:bodyPr/>
                    <a:lstStyle/>
                    <a:p>
                      <a:pPr algn="ctr"/>
                      <a:r>
                        <a:rPr lang="en-IN" sz="2800" dirty="0">
                          <a:solidFill>
                            <a:sysClr val="windowText" lastClr="000000"/>
                          </a:solidFill>
                          <a:latin typeface="Times New Roman" panose="02020603050405020304" pitchFamily="18" charset="0"/>
                          <a:cs typeface="Times New Roman" panose="02020603050405020304" pitchFamily="18" charset="0"/>
                        </a:rPr>
                        <a:t>Tejus Vivek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sz="2800" b="0" dirty="0">
                          <a:solidFill>
                            <a:sysClr val="windowText" lastClr="000000"/>
                          </a:solidFill>
                          <a:latin typeface="Times New Roman" panose="02020603050405020304" pitchFamily="18" charset="0"/>
                          <a:cs typeface="Times New Roman" panose="02020603050405020304" pitchFamily="18" charset="0"/>
                        </a:rPr>
                        <a:t>110095845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0727476"/>
                  </a:ext>
                </a:extLst>
              </a:tr>
              <a:tr h="370840">
                <a:tc>
                  <a:txBody>
                    <a:bodyPr/>
                    <a:lstStyle/>
                    <a:p>
                      <a:pPr algn="ctr"/>
                      <a:r>
                        <a:rPr lang="en-IN" sz="2800" dirty="0" err="1">
                          <a:solidFill>
                            <a:sysClr val="windowText" lastClr="000000"/>
                          </a:solidFill>
                          <a:latin typeface="Times New Roman" panose="02020603050405020304" pitchFamily="18" charset="0"/>
                          <a:cs typeface="Times New Roman" panose="02020603050405020304" pitchFamily="18" charset="0"/>
                        </a:rPr>
                        <a:t>Mahenur</a:t>
                      </a:r>
                      <a:r>
                        <a:rPr lang="en-IN" sz="2800" dirty="0">
                          <a:solidFill>
                            <a:sysClr val="windowText" lastClr="000000"/>
                          </a:solidFill>
                          <a:latin typeface="Times New Roman" panose="02020603050405020304" pitchFamily="18" charset="0"/>
                          <a:cs typeface="Times New Roman" panose="02020603050405020304" pitchFamily="18" charset="0"/>
                        </a:rPr>
                        <a:t> Patel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sz="2800" b="0" dirty="0">
                          <a:solidFill>
                            <a:sysClr val="windowText" lastClr="000000"/>
                          </a:solidFill>
                          <a:latin typeface="Times New Roman" panose="02020603050405020304" pitchFamily="18" charset="0"/>
                          <a:cs typeface="Times New Roman" panose="02020603050405020304" pitchFamily="18" charset="0"/>
                        </a:rPr>
                        <a:t>110120170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84130904"/>
                  </a:ext>
                </a:extLst>
              </a:tr>
            </a:tbl>
          </a:graphicData>
        </a:graphic>
      </p:graphicFrame>
      <p:sp>
        <p:nvSpPr>
          <p:cNvPr id="22" name="TextBox 21">
            <a:extLst>
              <a:ext uri="{FF2B5EF4-FFF2-40B4-BE49-F238E27FC236}">
                <a16:creationId xmlns:a16="http://schemas.microsoft.com/office/drawing/2014/main" id="{2692BC94-E9FE-9086-D104-506E1361EF6F}"/>
              </a:ext>
            </a:extLst>
          </p:cNvPr>
          <p:cNvSpPr txBox="1"/>
          <p:nvPr/>
        </p:nvSpPr>
        <p:spPr>
          <a:xfrm>
            <a:off x="6488480" y="5367680"/>
            <a:ext cx="3520740" cy="523220"/>
          </a:xfrm>
          <a:prstGeom prst="rect">
            <a:avLst/>
          </a:prstGeom>
          <a:noFill/>
        </p:spPr>
        <p:txBody>
          <a:bodyPr wrap="square">
            <a:spAutoFit/>
          </a:bodyPr>
          <a:lstStyle/>
          <a:p>
            <a:r>
              <a:rPr lang="en-IN" sz="2800" b="0" i="0" dirty="0">
                <a:effectLst/>
                <a:latin typeface="Times New Roman" panose="02020603050405020304" pitchFamily="18" charset="0"/>
                <a:cs typeface="Times New Roman" panose="02020603050405020304" pitchFamily="18" charset="0"/>
              </a:rPr>
              <a:t>Date: </a:t>
            </a:r>
            <a:r>
              <a:rPr lang="en-IN" sz="2800" dirty="0">
                <a:latin typeface="Times New Roman" panose="02020603050405020304" pitchFamily="18" charset="0"/>
                <a:cs typeface="Times New Roman" panose="02020603050405020304" pitchFamily="18" charset="0"/>
              </a:rPr>
              <a:t>1</a:t>
            </a:r>
            <a:r>
              <a:rPr lang="en-IN" sz="2800" b="0" i="0" dirty="0">
                <a:effectLst/>
                <a:latin typeface="Times New Roman" panose="02020603050405020304" pitchFamily="18" charset="0"/>
                <a:cs typeface="Times New Roman" panose="02020603050405020304" pitchFamily="18" charset="0"/>
              </a:rPr>
              <a:t>7-Nov-2023</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4535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172093" y="6250843"/>
            <a:ext cx="2743200" cy="365125"/>
          </a:xfrm>
        </p:spPr>
        <p:txBody>
          <a:bodyPr/>
          <a:lstStyle/>
          <a:p>
            <a:fld id="{2DEBF6B5-A8B6-5742-91AE-8DC29EBB8E42}" type="slidenum">
              <a:rPr lang="en-US" sz="2400" smtClean="0">
                <a:latin typeface="Times New Roman" panose="02020603050405020304" pitchFamily="18" charset="0"/>
                <a:cs typeface="Times New Roman" panose="02020603050405020304" pitchFamily="18" charset="0"/>
              </a:rPr>
              <a:t>10</a:t>
            </a:fld>
            <a:endParaRPr lang="en-US" sz="24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3ADD522-D287-5E22-1771-3C9762A757F7}"/>
              </a:ext>
            </a:extLst>
          </p:cNvPr>
          <p:cNvSpPr txBox="1"/>
          <p:nvPr/>
        </p:nvSpPr>
        <p:spPr>
          <a:xfrm>
            <a:off x="1012006" y="339047"/>
            <a:ext cx="3806574" cy="584775"/>
          </a:xfrm>
          <a:prstGeom prst="rect">
            <a:avLst/>
          </a:prstGeom>
          <a:noFill/>
        </p:spPr>
        <p:txBody>
          <a:bodyPr wrap="square" rtlCol="0">
            <a:spAutoFit/>
          </a:bodyPr>
          <a:lstStyle/>
          <a:p>
            <a:r>
              <a:rPr lang="en-CA" sz="3200" b="1" dirty="0">
                <a:latin typeface="Times New Roman" panose="02020603050405020304" pitchFamily="18" charset="0"/>
                <a:cs typeface="Times New Roman" panose="02020603050405020304" pitchFamily="18" charset="0"/>
              </a:rPr>
              <a:t>Key Differences</a:t>
            </a:r>
          </a:p>
        </p:txBody>
      </p:sp>
      <p:graphicFrame>
        <p:nvGraphicFramePr>
          <p:cNvPr id="7" name="Table 6">
            <a:extLst>
              <a:ext uri="{FF2B5EF4-FFF2-40B4-BE49-F238E27FC236}">
                <a16:creationId xmlns:a16="http://schemas.microsoft.com/office/drawing/2014/main" id="{C06234C3-3DF5-9EED-4189-A0006EE3EB52}"/>
              </a:ext>
            </a:extLst>
          </p:cNvPr>
          <p:cNvGraphicFramePr>
            <a:graphicFrameLocks noGrp="1"/>
          </p:cNvGraphicFramePr>
          <p:nvPr/>
        </p:nvGraphicFramePr>
        <p:xfrm>
          <a:off x="832209" y="1566835"/>
          <a:ext cx="6053760" cy="3769039"/>
        </p:xfrm>
        <a:graphic>
          <a:graphicData uri="http://schemas.openxmlformats.org/drawingml/2006/table">
            <a:tbl>
              <a:tblPr firstRow="1" firstCol="1" bandRow="1">
                <a:tableStyleId>{5C22544A-7EE6-4342-B048-85BDC9FD1C3A}</a:tableStyleId>
              </a:tblPr>
              <a:tblGrid>
                <a:gridCol w="2017920">
                  <a:extLst>
                    <a:ext uri="{9D8B030D-6E8A-4147-A177-3AD203B41FA5}">
                      <a16:colId xmlns:a16="http://schemas.microsoft.com/office/drawing/2014/main" val="3559443418"/>
                    </a:ext>
                  </a:extLst>
                </a:gridCol>
                <a:gridCol w="2017920">
                  <a:extLst>
                    <a:ext uri="{9D8B030D-6E8A-4147-A177-3AD203B41FA5}">
                      <a16:colId xmlns:a16="http://schemas.microsoft.com/office/drawing/2014/main" val="3088054555"/>
                    </a:ext>
                  </a:extLst>
                </a:gridCol>
                <a:gridCol w="2017920">
                  <a:extLst>
                    <a:ext uri="{9D8B030D-6E8A-4147-A177-3AD203B41FA5}">
                      <a16:colId xmlns:a16="http://schemas.microsoft.com/office/drawing/2014/main" val="4245836585"/>
                    </a:ext>
                  </a:extLst>
                </a:gridCol>
              </a:tblGrid>
              <a:tr h="686191">
                <a:tc>
                  <a:txBody>
                    <a:bodyPr/>
                    <a:lstStyle/>
                    <a:p>
                      <a:pPr algn="ctr"/>
                      <a:endParaRPr lang="en-CA" sz="2400" dirty="0">
                        <a:solidFill>
                          <a:schemeClr val="tx1"/>
                        </a:solidFill>
                        <a:latin typeface="Times New Roman" panose="02020603050405020304" pitchFamily="18" charset="0"/>
                        <a:cs typeface="Times New Roman" panose="02020603050405020304" pitchFamily="18" charset="0"/>
                      </a:endParaRPr>
                    </a:p>
                  </a:txBody>
                  <a:tcPr>
                    <a:solidFill>
                      <a:schemeClr val="bg1"/>
                    </a:solidFill>
                  </a:tcPr>
                </a:tc>
                <a:tc>
                  <a:txBody>
                    <a:bodyPr/>
                    <a:lstStyle/>
                    <a:p>
                      <a:r>
                        <a:rPr lang="en-CA" sz="2400" dirty="0">
                          <a:latin typeface="Times New Roman" panose="02020603050405020304" pitchFamily="18" charset="0"/>
                          <a:cs typeface="Times New Roman" panose="02020603050405020304" pitchFamily="18" charset="0"/>
                        </a:rPr>
                        <a:t>PCA</a:t>
                      </a:r>
                    </a:p>
                  </a:txBody>
                  <a:tcPr/>
                </a:tc>
                <a:tc>
                  <a:txBody>
                    <a:bodyPr/>
                    <a:lstStyle/>
                    <a:p>
                      <a:r>
                        <a:rPr lang="en-CA" sz="2400" dirty="0">
                          <a:latin typeface="Times New Roman" panose="02020603050405020304" pitchFamily="18" charset="0"/>
                          <a:cs typeface="Times New Roman" panose="02020603050405020304" pitchFamily="18" charset="0"/>
                        </a:rPr>
                        <a:t>LDA</a:t>
                      </a:r>
                    </a:p>
                  </a:txBody>
                  <a:tcPr/>
                </a:tc>
                <a:extLst>
                  <a:ext uri="{0D108BD9-81ED-4DB2-BD59-A6C34878D82A}">
                    <a16:rowId xmlns:a16="http://schemas.microsoft.com/office/drawing/2014/main" val="797343902"/>
                  </a:ext>
                </a:extLst>
              </a:tr>
              <a:tr h="734352">
                <a:tc>
                  <a:txBody>
                    <a:bodyPr/>
                    <a:lstStyle/>
                    <a:p>
                      <a:r>
                        <a:rPr lang="en-CA" sz="2400" dirty="0">
                          <a:latin typeface="Times New Roman" panose="02020603050405020304" pitchFamily="18" charset="0"/>
                          <a:cs typeface="Times New Roman" panose="02020603050405020304" pitchFamily="18" charset="0"/>
                        </a:rPr>
                        <a:t>Objective</a:t>
                      </a:r>
                    </a:p>
                  </a:txBody>
                  <a:tcPr/>
                </a:tc>
                <a:tc>
                  <a:txBody>
                    <a:bodyPr/>
                    <a:lstStyle/>
                    <a:p>
                      <a:r>
                        <a:rPr lang="en-CA" sz="2400" dirty="0">
                          <a:latin typeface="Times New Roman" panose="02020603050405020304" pitchFamily="18" charset="0"/>
                          <a:cs typeface="Times New Roman" panose="02020603050405020304" pitchFamily="18" charset="0"/>
                        </a:rPr>
                        <a:t>Maximize Variance</a:t>
                      </a:r>
                    </a:p>
                  </a:txBody>
                  <a:tcPr/>
                </a:tc>
                <a:tc>
                  <a:txBody>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r>
                        <a:rPr lang="en-CA" sz="2400" dirty="0">
                          <a:latin typeface="Times New Roman" panose="02020603050405020304" pitchFamily="18" charset="0"/>
                          <a:cs typeface="Times New Roman" panose="02020603050405020304" pitchFamily="18" charset="0"/>
                        </a:rPr>
                        <a:t>Maximize Separation</a:t>
                      </a:r>
                      <a:endParaRPr lang="en-CA" sz="24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191200786"/>
                  </a:ext>
                </a:extLst>
              </a:tr>
              <a:tr h="686191">
                <a:tc>
                  <a:txBody>
                    <a:bodyPr/>
                    <a:lstStyle/>
                    <a:p>
                      <a:r>
                        <a:rPr lang="en-CA" sz="2400" dirty="0">
                          <a:latin typeface="Times New Roman" panose="02020603050405020304" pitchFamily="18" charset="0"/>
                          <a:cs typeface="Times New Roman" panose="02020603050405020304" pitchFamily="18" charset="0"/>
                        </a:rPr>
                        <a:t>Type</a:t>
                      </a:r>
                    </a:p>
                  </a:txBody>
                  <a:tcPr/>
                </a:tc>
                <a:tc>
                  <a:txBody>
                    <a:bodyPr/>
                    <a:lstStyle/>
                    <a:p>
                      <a:r>
                        <a:rPr lang="en-CA" sz="2400" dirty="0">
                          <a:latin typeface="Times New Roman" panose="02020603050405020304" pitchFamily="18" charset="0"/>
                          <a:cs typeface="Times New Roman" panose="02020603050405020304" pitchFamily="18" charset="0"/>
                        </a:rPr>
                        <a:t>Unsupervised</a:t>
                      </a:r>
                    </a:p>
                  </a:txBody>
                  <a:tcPr/>
                </a:tc>
                <a:tc>
                  <a:txBody>
                    <a:bodyPr/>
                    <a:lstStyle/>
                    <a:p>
                      <a:r>
                        <a:rPr lang="en-CA" sz="2400" dirty="0">
                          <a:latin typeface="Times New Roman" panose="02020603050405020304" pitchFamily="18" charset="0"/>
                          <a:cs typeface="Times New Roman" panose="02020603050405020304" pitchFamily="18" charset="0"/>
                        </a:rPr>
                        <a:t>Supervised</a:t>
                      </a:r>
                    </a:p>
                  </a:txBody>
                  <a:tcPr/>
                </a:tc>
                <a:extLst>
                  <a:ext uri="{0D108BD9-81ED-4DB2-BD59-A6C34878D82A}">
                    <a16:rowId xmlns:a16="http://schemas.microsoft.com/office/drawing/2014/main" val="3380613804"/>
                  </a:ext>
                </a:extLst>
              </a:tr>
              <a:tr h="887506">
                <a:tc>
                  <a:txBody>
                    <a:bodyPr/>
                    <a:lstStyle/>
                    <a:p>
                      <a:r>
                        <a:rPr lang="en-CA" sz="2400" dirty="0">
                          <a:latin typeface="Times New Roman" panose="02020603050405020304" pitchFamily="18" charset="0"/>
                          <a:cs typeface="Times New Roman" panose="02020603050405020304" pitchFamily="18" charset="0"/>
                        </a:rPr>
                        <a:t>Outputs</a:t>
                      </a:r>
                    </a:p>
                  </a:txBody>
                  <a:tcPr/>
                </a:tc>
                <a:tc>
                  <a:txBody>
                    <a:bodyPr/>
                    <a:lstStyle/>
                    <a:p>
                      <a:r>
                        <a:rPr lang="en-CA" sz="2400" b="0" i="0" kern="1200" dirty="0">
                          <a:solidFill>
                            <a:schemeClr val="dk1"/>
                          </a:solidFill>
                          <a:effectLst/>
                          <a:latin typeface="Times New Roman" panose="02020603050405020304" pitchFamily="18" charset="0"/>
                          <a:ea typeface="+mn-ea"/>
                          <a:cs typeface="Times New Roman" panose="02020603050405020304" pitchFamily="18" charset="0"/>
                        </a:rPr>
                        <a:t>Principal components</a:t>
                      </a:r>
                      <a:endParaRPr lang="en-CA" sz="2400" dirty="0">
                        <a:latin typeface="Times New Roman" panose="02020603050405020304" pitchFamily="18" charset="0"/>
                        <a:cs typeface="Times New Roman" panose="02020603050405020304" pitchFamily="18" charset="0"/>
                      </a:endParaRPr>
                    </a:p>
                  </a:txBody>
                  <a:tcPr/>
                </a:tc>
                <a:tc>
                  <a:txBody>
                    <a:bodyPr/>
                    <a:lstStyle/>
                    <a:p>
                      <a:r>
                        <a:rPr lang="en-CA" sz="2400" dirty="0">
                          <a:latin typeface="Times New Roman" panose="02020603050405020304" pitchFamily="18" charset="0"/>
                          <a:cs typeface="Times New Roman" panose="02020603050405020304" pitchFamily="18" charset="0"/>
                        </a:rPr>
                        <a:t>Discriminant Functions</a:t>
                      </a:r>
                    </a:p>
                  </a:txBody>
                  <a:tcPr/>
                </a:tc>
                <a:extLst>
                  <a:ext uri="{0D108BD9-81ED-4DB2-BD59-A6C34878D82A}">
                    <a16:rowId xmlns:a16="http://schemas.microsoft.com/office/drawing/2014/main" val="1710449714"/>
                  </a:ext>
                </a:extLst>
              </a:tr>
              <a:tr h="686191">
                <a:tc>
                  <a:txBody>
                    <a:bodyPr/>
                    <a:lstStyle/>
                    <a:p>
                      <a:r>
                        <a:rPr lang="en-CA" sz="2400" dirty="0">
                          <a:latin typeface="Times New Roman" panose="02020603050405020304" pitchFamily="18" charset="0"/>
                          <a:cs typeface="Times New Roman" panose="02020603050405020304" pitchFamily="18" charset="0"/>
                        </a:rPr>
                        <a:t>Use case</a:t>
                      </a:r>
                    </a:p>
                  </a:txBody>
                  <a:tcPr/>
                </a:tc>
                <a:tc>
                  <a:txBody>
                    <a:bodyPr/>
                    <a:lstStyle/>
                    <a:p>
                      <a:r>
                        <a:rPr lang="en-CA" sz="2400" dirty="0">
                          <a:latin typeface="Times New Roman" panose="02020603050405020304" pitchFamily="18" charset="0"/>
                          <a:cs typeface="Times New Roman" panose="02020603050405020304" pitchFamily="18" charset="0"/>
                        </a:rPr>
                        <a:t>EDA</a:t>
                      </a:r>
                    </a:p>
                  </a:txBody>
                  <a:tcPr/>
                </a:tc>
                <a:tc>
                  <a:txBody>
                    <a:bodyPr/>
                    <a:lstStyle/>
                    <a:p>
                      <a:r>
                        <a:rPr lang="en-CA" sz="2400" dirty="0">
                          <a:latin typeface="Times New Roman" panose="02020603050405020304" pitchFamily="18" charset="0"/>
                          <a:cs typeface="Times New Roman" panose="02020603050405020304" pitchFamily="18" charset="0"/>
                        </a:rPr>
                        <a:t>Classification</a:t>
                      </a:r>
                    </a:p>
                  </a:txBody>
                  <a:tcPr/>
                </a:tc>
                <a:extLst>
                  <a:ext uri="{0D108BD9-81ED-4DB2-BD59-A6C34878D82A}">
                    <a16:rowId xmlns:a16="http://schemas.microsoft.com/office/drawing/2014/main" val="3558814800"/>
                  </a:ext>
                </a:extLst>
              </a:tr>
            </a:tbl>
          </a:graphicData>
        </a:graphic>
      </p:graphicFrame>
      <p:pic>
        <p:nvPicPr>
          <p:cNvPr id="1026" name="Picture 2" descr="What is Linear Discriminant Analysis (LDA) | by Vivek Muraleedharan | Medium">
            <a:extLst>
              <a:ext uri="{FF2B5EF4-FFF2-40B4-BE49-F238E27FC236}">
                <a16:creationId xmlns:a16="http://schemas.microsoft.com/office/drawing/2014/main" id="{CBB21425-2428-7CE3-CF39-6F34D17726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4174" y="1474368"/>
            <a:ext cx="4633744" cy="211208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7BF93708-3DEF-3C59-AE49-A7B985DDB305}"/>
              </a:ext>
            </a:extLst>
          </p:cNvPr>
          <p:cNvSpPr txBox="1"/>
          <p:nvPr/>
        </p:nvSpPr>
        <p:spPr>
          <a:xfrm>
            <a:off x="8610600" y="4047780"/>
            <a:ext cx="2332500" cy="323165"/>
          </a:xfrm>
          <a:prstGeom prst="rect">
            <a:avLst/>
          </a:prstGeom>
          <a:noFill/>
        </p:spPr>
        <p:txBody>
          <a:bodyPr wrap="square">
            <a:spAutoFit/>
          </a:bodyPr>
          <a:lstStyle/>
          <a:p>
            <a:r>
              <a:rPr lang="en-CA" sz="1500" dirty="0">
                <a:latin typeface="Times New Roman" panose="02020603050405020304" pitchFamily="18" charset="0"/>
                <a:cs typeface="Times New Roman" panose="02020603050405020304" pitchFamily="18" charset="0"/>
                <a:hlinkClick r:id="rId3"/>
              </a:rPr>
              <a:t>https://bit.ly/3G4geTh</a:t>
            </a:r>
            <a:endParaRPr lang="en-CA" sz="15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847074DC-5B12-A80B-9E92-4658142ED230}"/>
              </a:ext>
            </a:extLst>
          </p:cNvPr>
          <p:cNvSpPr txBox="1"/>
          <p:nvPr/>
        </p:nvSpPr>
        <p:spPr>
          <a:xfrm>
            <a:off x="8666252" y="3768316"/>
            <a:ext cx="1833672" cy="323165"/>
          </a:xfrm>
          <a:prstGeom prst="rect">
            <a:avLst/>
          </a:prstGeom>
          <a:noFill/>
        </p:spPr>
        <p:txBody>
          <a:bodyPr wrap="square" rtlCol="0">
            <a:spAutoFit/>
          </a:bodyPr>
          <a:lstStyle/>
          <a:p>
            <a:r>
              <a:rPr lang="en-CA" sz="1500" dirty="0">
                <a:latin typeface="Times New Roman" panose="02020603050405020304" pitchFamily="18" charset="0"/>
                <a:cs typeface="Times New Roman" panose="02020603050405020304" pitchFamily="18" charset="0"/>
              </a:rPr>
              <a:t>Fig.8 PCA Vs LDA</a:t>
            </a:r>
          </a:p>
        </p:txBody>
      </p:sp>
    </p:spTree>
    <p:extLst>
      <p:ext uri="{BB962C8B-B14F-4D97-AF65-F5344CB8AC3E}">
        <p14:creationId xmlns:p14="http://schemas.microsoft.com/office/powerpoint/2010/main" val="12117582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F0C44-CE67-47D3-8BA0-3A4AD89F6DC7}"/>
              </a:ext>
            </a:extLst>
          </p:cNvPr>
          <p:cNvSpPr>
            <a:spLocks noGrp="1"/>
          </p:cNvSpPr>
          <p:nvPr>
            <p:ph type="title"/>
          </p:nvPr>
        </p:nvSpPr>
        <p:spPr/>
        <p:txBody>
          <a:bodyPr>
            <a:normAutofit/>
          </a:bodyPr>
          <a:lstStyle/>
          <a:p>
            <a:r>
              <a:rPr lang="en-US" sz="3200" b="1" dirty="0">
                <a:latin typeface="Times New Roman" panose="02020603050405020304" pitchFamily="18" charset="0"/>
                <a:cs typeface="Times New Roman" panose="02020603050405020304" pitchFamily="18" charset="0"/>
              </a:rPr>
              <a:t>Assumptions</a:t>
            </a:r>
          </a:p>
        </p:txBody>
      </p:sp>
      <p:sp>
        <p:nvSpPr>
          <p:cNvPr id="3" name="Content Placeholder 2">
            <a:extLst>
              <a:ext uri="{FF2B5EF4-FFF2-40B4-BE49-F238E27FC236}">
                <a16:creationId xmlns:a16="http://schemas.microsoft.com/office/drawing/2014/main" id="{CA666157-67C5-42CD-A70D-44F7DD00AEE3}"/>
              </a:ext>
            </a:extLst>
          </p:cNvPr>
          <p:cNvSpPr>
            <a:spLocks noGrp="1"/>
          </p:cNvSpPr>
          <p:nvPr>
            <p:ph idx="1"/>
          </p:nvPr>
        </p:nvSpPr>
        <p:spPr>
          <a:xfrm>
            <a:off x="838199" y="1825625"/>
            <a:ext cx="7232152" cy="4351339"/>
          </a:xfrm>
        </p:spPr>
        <p:txBody>
          <a:bodyPr>
            <a:normAutofit/>
          </a:bodyPr>
          <a:lstStyle/>
          <a:p>
            <a:r>
              <a:rPr lang="en-US" sz="2400" b="1" dirty="0">
                <a:latin typeface="Times New Roman" panose="02020603050405020304" pitchFamily="18" charset="0"/>
                <a:cs typeface="Times New Roman" panose="02020603050405020304" pitchFamily="18" charset="0"/>
              </a:rPr>
              <a:t>Normality</a:t>
            </a:r>
            <a:r>
              <a:rPr lang="en-US" sz="2400" dirty="0">
                <a:latin typeface="Times New Roman" panose="02020603050405020304" pitchFamily="18" charset="0"/>
                <a:cs typeface="Times New Roman" panose="02020603050405020304" pitchFamily="18" charset="0"/>
              </a:rPr>
              <a:t> - LDA assumes that the features within each class are normally distributed [2].</a:t>
            </a:r>
          </a:p>
          <a:p>
            <a:r>
              <a:rPr lang="en-US" sz="2400" b="1" dirty="0">
                <a:latin typeface="Times New Roman" panose="02020603050405020304" pitchFamily="18" charset="0"/>
                <a:cs typeface="Times New Roman" panose="02020603050405020304" pitchFamily="18" charset="0"/>
              </a:rPr>
              <a:t>Homoscedasticity</a:t>
            </a:r>
            <a:r>
              <a:rPr lang="en-US" sz="2400" dirty="0">
                <a:latin typeface="Times New Roman" panose="02020603050405020304" pitchFamily="18" charset="0"/>
                <a:cs typeface="Times New Roman" panose="02020603050405020304" pitchFamily="18" charset="0"/>
              </a:rPr>
              <a:t> – Each feature should have the same amount of variance.</a:t>
            </a:r>
          </a:p>
          <a:p>
            <a:r>
              <a:rPr lang="en-US" sz="2400" b="1" dirty="0">
                <a:latin typeface="Times New Roman" panose="02020603050405020304" pitchFamily="18" charset="0"/>
                <a:cs typeface="Times New Roman" panose="02020603050405020304" pitchFamily="18" charset="0"/>
              </a:rPr>
              <a:t>Independence of Features </a:t>
            </a:r>
            <a:r>
              <a:rPr lang="en-US" sz="2400" dirty="0">
                <a:latin typeface="Times New Roman" panose="02020603050405020304" pitchFamily="18" charset="0"/>
                <a:cs typeface="Times New Roman" panose="02020603050405020304" pitchFamily="18" charset="0"/>
              </a:rPr>
              <a:t>– There should be little or no multicollinearity.</a:t>
            </a:r>
          </a:p>
          <a:p>
            <a:r>
              <a:rPr lang="en-US" sz="2400" b="1" dirty="0">
                <a:latin typeface="Times New Roman" panose="02020603050405020304" pitchFamily="18" charset="0"/>
                <a:cs typeface="Times New Roman" panose="02020603050405020304" pitchFamily="18" charset="0"/>
              </a:rPr>
              <a:t>Linearity</a:t>
            </a:r>
            <a:r>
              <a:rPr lang="en-US" sz="2400" dirty="0">
                <a:latin typeface="Times New Roman" panose="02020603050405020304" pitchFamily="18" charset="0"/>
                <a:cs typeface="Times New Roman" panose="02020603050405020304" pitchFamily="18" charset="0"/>
              </a:rPr>
              <a:t> – Relation between features and class labels should be linear.</a:t>
            </a:r>
          </a:p>
        </p:txBody>
      </p:sp>
      <p:sp>
        <p:nvSpPr>
          <p:cNvPr id="4" name="Slide Number Placeholder 3">
            <a:extLst>
              <a:ext uri="{FF2B5EF4-FFF2-40B4-BE49-F238E27FC236}">
                <a16:creationId xmlns:a16="http://schemas.microsoft.com/office/drawing/2014/main" id="{B4CD3592-C28E-4A58-A12B-34B2F24CD5CC}"/>
              </a:ext>
            </a:extLst>
          </p:cNvPr>
          <p:cNvSpPr>
            <a:spLocks noGrp="1"/>
          </p:cNvSpPr>
          <p:nvPr>
            <p:ph type="sldNum" sz="quarter" idx="12"/>
          </p:nvPr>
        </p:nvSpPr>
        <p:spPr>
          <a:xfrm>
            <a:off x="99646" y="6310312"/>
            <a:ext cx="2743200" cy="365125"/>
          </a:xfrm>
        </p:spPr>
        <p:txBody>
          <a:bodyPr/>
          <a:lstStyle/>
          <a:p>
            <a:fld id="{2DEBF6B5-A8B6-5742-91AE-8DC29EBB8E42}" type="slidenum">
              <a:rPr lang="en-US" smtClean="0"/>
              <a:t>11</a:t>
            </a:fld>
            <a:endParaRPr lang="en-US" dirty="0"/>
          </a:p>
        </p:txBody>
      </p:sp>
      <p:pic>
        <p:nvPicPr>
          <p:cNvPr id="6" name="Picture 5" descr="A person with her hand on her chin&#10;&#10;Description automatically generated">
            <a:extLst>
              <a:ext uri="{FF2B5EF4-FFF2-40B4-BE49-F238E27FC236}">
                <a16:creationId xmlns:a16="http://schemas.microsoft.com/office/drawing/2014/main" id="{C28E0C14-0534-C52A-49F8-479EDDC3A7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858478" y="1825625"/>
            <a:ext cx="4247444" cy="2372888"/>
          </a:xfrm>
          <a:prstGeom prst="ellipse">
            <a:avLst/>
          </a:prstGeom>
          <a:ln>
            <a:noFill/>
          </a:ln>
          <a:effectLst>
            <a:softEdge rad="112500"/>
          </a:effectLst>
        </p:spPr>
      </p:pic>
    </p:spTree>
    <p:extLst>
      <p:ext uri="{BB962C8B-B14F-4D97-AF65-F5344CB8AC3E}">
        <p14:creationId xmlns:p14="http://schemas.microsoft.com/office/powerpoint/2010/main" val="1997616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205DE-CD91-4030-A00F-384C77ABAD12}"/>
              </a:ext>
            </a:extLst>
          </p:cNvPr>
          <p:cNvSpPr>
            <a:spLocks noGrp="1"/>
          </p:cNvSpPr>
          <p:nvPr>
            <p:ph type="title"/>
          </p:nvPr>
        </p:nvSpPr>
        <p:spPr>
          <a:xfrm>
            <a:off x="803829" y="231561"/>
            <a:ext cx="5709987" cy="729073"/>
          </a:xfrm>
        </p:spPr>
        <p:txBody>
          <a:bodyPr>
            <a:normAutofit/>
          </a:bodyPr>
          <a:lstStyle/>
          <a:p>
            <a:r>
              <a:rPr lang="en-US" sz="3200" b="1" dirty="0">
                <a:latin typeface="Times New Roman" panose="02020603050405020304" pitchFamily="18" charset="0"/>
                <a:cs typeface="Times New Roman" panose="02020603050405020304" pitchFamily="18" charset="0"/>
              </a:rPr>
              <a:t>LDA Implementation</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2B8F39C1-0CAF-34C1-7392-07042E7F3DAF}"/>
                  </a:ext>
                </a:extLst>
              </p:cNvPr>
              <p:cNvSpPr txBox="1"/>
              <p:nvPr/>
            </p:nvSpPr>
            <p:spPr>
              <a:xfrm>
                <a:off x="531890" y="1286487"/>
                <a:ext cx="7834044" cy="4322594"/>
              </a:xfrm>
              <a:prstGeom prst="rect">
                <a:avLst/>
              </a:prstGeom>
              <a:noFill/>
            </p:spPr>
            <p:txBody>
              <a:bodyPr wrap="square" rtlCol="0">
                <a:spAutoFit/>
              </a:bodyPr>
              <a:lstStyle/>
              <a:p>
                <a:pPr marL="285750" indent="-285750">
                  <a:buFont typeface="Arial" panose="020B0604020202020204" pitchFamily="34" charset="0"/>
                  <a:buChar char="•"/>
                </a:pPr>
                <a:r>
                  <a:rPr lang="en-CA" sz="2400" kern="100" dirty="0">
                    <a:latin typeface="Times New Roman" panose="02020603050405020304" pitchFamily="18" charset="0"/>
                    <a:ea typeface="Calibri" panose="020F0502020204030204" pitchFamily="34" charset="0"/>
                    <a:cs typeface="Times New Roman" panose="02020603050405020304" pitchFamily="18" charset="0"/>
                  </a:rPr>
                  <a:t>Fisher’s Discriminant Ratio =                 [4]     </a:t>
                </a:r>
              </a:p>
              <a:p>
                <a:pPr marL="285750"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CA" sz="2400" b="1" dirty="0">
                    <a:latin typeface="Times New Roman" panose="02020603050405020304" pitchFamily="18" charset="0"/>
                    <a:cs typeface="Times New Roman" panose="02020603050405020304" pitchFamily="18" charset="0"/>
                  </a:rPr>
                  <a:t>Step 1 </a:t>
                </a:r>
                <a:r>
                  <a:rPr lang="en-CA" sz="2400" dirty="0">
                    <a:latin typeface="Times New Roman" panose="02020603050405020304" pitchFamily="18" charset="0"/>
                    <a:cs typeface="Times New Roman" panose="02020603050405020304" pitchFamily="18" charset="0"/>
                  </a:rPr>
                  <a:t>– Compute ‘Within Class Scatter (</a:t>
                </a:r>
                <a:r>
                  <a:rPr lang="en-CA" sz="2400" kern="100" dirty="0" err="1">
                    <a:effectLst/>
                    <a:latin typeface="Times New Roman" panose="02020603050405020304" pitchFamily="18" charset="0"/>
                    <a:ea typeface="Calibri" panose="020F0502020204030204" pitchFamily="34" charset="0"/>
                    <a:cs typeface="Times New Roman" panose="02020603050405020304" pitchFamily="18" charset="0"/>
                  </a:rPr>
                  <a:t>S</a:t>
                </a:r>
                <a:r>
                  <a:rPr lang="en-CA" sz="24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w</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 and ‘Between Class Scatter </a:t>
                </a:r>
                <a:r>
                  <a:rPr lang="en-CA" sz="2400" dirty="0">
                    <a:latin typeface="Times New Roman" panose="02020603050405020304" pitchFamily="18" charset="0"/>
                    <a:cs typeface="Times New Roman" panose="02020603050405020304" pitchFamily="18" charset="0"/>
                  </a:rPr>
                  <a:t>(</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S</a:t>
                </a:r>
                <a:r>
                  <a:rPr lang="en-CA" sz="2400" kern="100" baseline="-25000" dirty="0">
                    <a:effectLst/>
                    <a:latin typeface="Times New Roman" panose="02020603050405020304" pitchFamily="18" charset="0"/>
                    <a:ea typeface="Calibri" panose="020F0502020204030204" pitchFamily="34" charset="0"/>
                    <a:cs typeface="Times New Roman" panose="02020603050405020304" pitchFamily="18" charset="0"/>
                  </a:rPr>
                  <a:t>B</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285750"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14:m>
                  <m:oMath xmlns:m="http://schemas.openxmlformats.org/officeDocument/2006/math">
                    <m:sSub>
                      <m:sSubPr>
                        <m:ctrlPr>
                          <a:rPr lang="en-CA" sz="240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𝑆</m:t>
                        </m:r>
                      </m:e>
                      <m: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𝑊</m:t>
                        </m:r>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 </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 </m:t>
                    </m:r>
                    <m:nary>
                      <m:naryPr>
                        <m:chr m:val="∑"/>
                        <m:limLoc m:val="undOvr"/>
                        <m:grow m:val="on"/>
                        <m:ctrlPr>
                          <a:rPr lang="en-CA" sz="2400" b="0" i="1" kern="100" smtClean="0">
                            <a:latin typeface="Cambria Math" panose="02040503050406030204" pitchFamily="18" charset="0"/>
                          </a:rPr>
                        </m:ctrlPr>
                      </m:naryPr>
                      <m:sub>
                        <m:r>
                          <a:rPr lang="en-CA" sz="2400" b="0" i="1" kern="100" smtClean="0">
                            <a:latin typeface="Cambria Math" panose="02040503050406030204" pitchFamily="18" charset="0"/>
                          </a:rPr>
                          <m:t>𝑖</m:t>
                        </m:r>
                        <m:r>
                          <a:rPr lang="en-CA" sz="2400" b="0" i="1" kern="100" smtClean="0">
                            <a:latin typeface="Cambria Math" panose="02040503050406030204" pitchFamily="18" charset="0"/>
                          </a:rPr>
                          <m:t>=1</m:t>
                        </m:r>
                      </m:sub>
                      <m:sup>
                        <m:r>
                          <a:rPr lang="en-CA" sz="2400" b="0" i="1" kern="100" smtClean="0">
                            <a:latin typeface="Cambria Math" panose="02040503050406030204" pitchFamily="18" charset="0"/>
                          </a:rPr>
                          <m:t>𝑐</m:t>
                        </m:r>
                      </m:sup>
                      <m:e>
                        <m:sSub>
                          <m:sSubPr>
                            <m:ctrlPr>
                              <a:rPr lang="en-CA" sz="2400" b="0" i="1" kern="100" smtClean="0">
                                <a:solidFill>
                                  <a:srgbClr val="836967"/>
                                </a:solidFill>
                                <a:latin typeface="Cambria Math" panose="02040503050406030204" pitchFamily="18" charset="0"/>
                              </a:rPr>
                            </m:ctrlPr>
                          </m:sSubPr>
                          <m:e>
                            <m:r>
                              <a:rPr lang="en-CA" sz="2400" b="0" i="1" kern="100" smtClean="0">
                                <a:latin typeface="Cambria Math" panose="02040503050406030204" pitchFamily="18" charset="0"/>
                              </a:rPr>
                              <m:t>𝑠</m:t>
                            </m:r>
                          </m:e>
                          <m:sub>
                            <m:r>
                              <a:rPr lang="en-CA" sz="2400" b="0" i="1" kern="100" smtClean="0">
                                <a:latin typeface="Cambria Math" panose="02040503050406030204" pitchFamily="18" charset="0"/>
                              </a:rPr>
                              <m:t>𝑖</m:t>
                            </m:r>
                          </m:sub>
                        </m:sSub>
                      </m:e>
                    </m:nary>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 </m:t>
                    </m:r>
                  </m:oMath>
                </a14:m>
                <a:r>
                  <a:rPr lang="en-CA" sz="2400" kern="100" dirty="0">
                    <a:latin typeface="Times New Roman" panose="02020603050405020304" pitchFamily="18" charset="0"/>
                    <a:ea typeface="Calibri" panose="020F0502020204030204" pitchFamily="34" charset="0"/>
                    <a:cs typeface="Times New Roman" panose="02020603050405020304" pitchFamily="18" charset="0"/>
                  </a:rPr>
                  <a:t>     where  </a:t>
                </a:r>
                <a14:m>
                  <m:oMath xmlns:m="http://schemas.openxmlformats.org/officeDocument/2006/math">
                    <m:sSub>
                      <m:sSubPr>
                        <m:ctrlPr>
                          <a:rPr lang="en-CA" sz="240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𝑆</m:t>
                        </m:r>
                      </m:e>
                      <m: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𝑖</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nary>
                      <m:naryPr>
                        <m:chr m:val="∑"/>
                        <m:ctrlPr>
                          <a:rPr lang="en-CA" sz="2400" b="0" i="1" kern="100" smtClean="0">
                            <a:latin typeface="Cambria Math" panose="02040503050406030204" pitchFamily="18" charset="0"/>
                            <a:ea typeface="Calibri" panose="020F0502020204030204" pitchFamily="34" charset="0"/>
                            <a:cs typeface="Times New Roman" panose="02020603050405020304" pitchFamily="18" charset="0"/>
                          </a:rPr>
                        </m:ctrlPr>
                      </m:naryPr>
                      <m:sub>
                        <m:sSub>
                          <m:sSubPr>
                            <m:ctrlPr>
                              <a:rPr lang="en-CA" sz="2400" b="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𝑥</m:t>
                            </m:r>
                            <m:r>
                              <a:rPr lang="en-CA" sz="2400" b="0" i="1" kern="100" smtClean="0">
                                <a:latin typeface="Cambria Math" panose="02040503050406030204" pitchFamily="18" charset="0"/>
                                <a:ea typeface="Cambria Math" panose="02040503050406030204" pitchFamily="18" charset="0"/>
                                <a:cs typeface="Times New Roman" panose="02020603050405020304" pitchFamily="18" charset="0"/>
                              </a:rPr>
                              <m:t>∈</m:t>
                            </m:r>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𝐶</m:t>
                            </m:r>
                          </m:e>
                          <m: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𝑖</m:t>
                            </m:r>
                          </m:sub>
                        </m:sSub>
                      </m:sub>
                      <m:sup>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𝑛</m:t>
                        </m:r>
                      </m:sup>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𝑥</m:t>
                        </m:r>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sSub>
                          <m:sSubPr>
                            <m:ctrlPr>
                              <a:rPr lang="en-CA" sz="2400" b="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b="0" i="1" kern="100" smtClean="0">
                                <a:latin typeface="Cambria Math" panose="02040503050406030204" pitchFamily="18" charset="0"/>
                                <a:ea typeface="Cambria Math" panose="02040503050406030204" pitchFamily="18" charset="0"/>
                                <a:cs typeface="Times New Roman" panose="02020603050405020304" pitchFamily="18" charset="0"/>
                              </a:rPr>
                              <m:t>𝜇</m:t>
                            </m:r>
                          </m:e>
                          <m: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𝑖</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sSup>
                          <m:sSupPr>
                            <m:ctrlPr>
                              <a:rPr lang="en-CA" sz="2400" b="0" i="1" kern="100" smtClean="0">
                                <a:latin typeface="Cambria Math" panose="02040503050406030204" pitchFamily="18" charset="0"/>
                                <a:ea typeface="Calibri" panose="020F0502020204030204" pitchFamily="34" charset="0"/>
                                <a:cs typeface="Times New Roman" panose="02020603050405020304" pitchFamily="18" charset="0"/>
                              </a:rPr>
                            </m:ctrlPr>
                          </m:sSupPr>
                          <m:e>
                            <m:r>
                              <a:rPr lang="en-CA" sz="2400" i="1" kern="100">
                                <a:latin typeface="Cambria Math" panose="02040503050406030204" pitchFamily="18" charset="0"/>
                                <a:ea typeface="Calibri" panose="020F0502020204030204" pitchFamily="34" charset="0"/>
                                <a:cs typeface="Times New Roman" panose="02020603050405020304" pitchFamily="18" charset="0"/>
                              </a:rPr>
                              <m:t>(</m:t>
                            </m:r>
                            <m:r>
                              <a:rPr lang="en-CA" sz="2400" i="1" kern="100">
                                <a:latin typeface="Cambria Math" panose="02040503050406030204" pitchFamily="18" charset="0"/>
                                <a:ea typeface="Calibri" panose="020F0502020204030204" pitchFamily="34" charset="0"/>
                                <a:cs typeface="Times New Roman" panose="02020603050405020304" pitchFamily="18" charset="0"/>
                              </a:rPr>
                              <m:t>𝑥</m:t>
                            </m:r>
                            <m:r>
                              <a:rPr lang="en-CA" sz="2400" i="1" kern="100">
                                <a:latin typeface="Cambria Math" panose="02040503050406030204" pitchFamily="18" charset="0"/>
                                <a:ea typeface="Calibri" panose="020F0502020204030204" pitchFamily="34" charset="0"/>
                                <a:cs typeface="Times New Roman" panose="02020603050405020304" pitchFamily="18" charset="0"/>
                              </a:rPr>
                              <m:t>−</m:t>
                            </m:r>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mbria Math" panose="02040503050406030204" pitchFamily="18" charset="0"/>
                                    <a:cs typeface="Times New Roman" panose="02020603050405020304" pitchFamily="18" charset="0"/>
                                  </a:rPr>
                                  <m:t>𝜇</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𝑖</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e>
                          <m:sup>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𝑇</m:t>
                            </m:r>
                          </m:sup>
                        </m:sSup>
                      </m:e>
                    </m:nary>
                  </m:oMath>
                </a14:m>
                <a:br>
                  <a:rPr lang="en-CA" sz="2400" kern="100" dirty="0">
                    <a:latin typeface="Times New Roman" panose="02020603050405020304" pitchFamily="18" charset="0"/>
                    <a:ea typeface="Calibri" panose="020F0502020204030204" pitchFamily="34" charset="0"/>
                    <a:cs typeface="Times New Roman" panose="02020603050405020304" pitchFamily="18" charset="0"/>
                  </a:rPr>
                </a:b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14:m>
                  <m:oMath xmlns:m="http://schemas.openxmlformats.org/officeDocument/2006/math">
                    <m:sSub>
                      <m:sSubPr>
                        <m:ctrlPr>
                          <a:rPr lang="en-CA" sz="240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𝑆</m:t>
                        </m:r>
                      </m:e>
                      <m: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𝐵</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oMath>
                </a14:m>
                <a:r>
                  <a:rPr lang="en-CA" sz="2400" kern="100" dirty="0">
                    <a:latin typeface="Times New Roman" panose="02020603050405020304" pitchFamily="18" charset="0"/>
                    <a:cs typeface="Times New Roman" panose="02020603050405020304" pitchFamily="18" charset="0"/>
                  </a:rPr>
                  <a:t> </a:t>
                </a:r>
                <a14:m>
                  <m:oMath xmlns:m="http://schemas.openxmlformats.org/officeDocument/2006/math">
                    <m:nary>
                      <m:naryPr>
                        <m:chr m:val="∑"/>
                        <m:limLoc m:val="undOvr"/>
                        <m:grow m:val="on"/>
                        <m:ctrlPr>
                          <a:rPr lang="en-CA" sz="2400" i="1" kern="100" smtClean="0">
                            <a:latin typeface="Cambria Math" panose="02040503050406030204" pitchFamily="18" charset="0"/>
                          </a:rPr>
                        </m:ctrlPr>
                      </m:naryPr>
                      <m:sub>
                        <m:r>
                          <a:rPr lang="en-CA" sz="2400" i="1" kern="100">
                            <a:latin typeface="Cambria Math" panose="02040503050406030204" pitchFamily="18" charset="0"/>
                          </a:rPr>
                          <m:t>𝑖</m:t>
                        </m:r>
                        <m:r>
                          <a:rPr lang="en-CA" sz="2400" i="1" kern="100">
                            <a:latin typeface="Cambria Math" panose="02040503050406030204" pitchFamily="18" charset="0"/>
                          </a:rPr>
                          <m:t>=1</m:t>
                        </m:r>
                      </m:sub>
                      <m:sup>
                        <m:r>
                          <a:rPr lang="en-CA" sz="2400" i="1" kern="100">
                            <a:latin typeface="Cambria Math" panose="02040503050406030204" pitchFamily="18" charset="0"/>
                          </a:rPr>
                          <m:t>𝑐</m:t>
                        </m:r>
                      </m:sup>
                      <m:e>
                        <m:sSub>
                          <m:sSubPr>
                            <m:ctrlPr>
                              <a:rPr lang="en-CA" sz="2400" i="1" kern="100" smtClean="0">
                                <a:latin typeface="Cambria Math" panose="02040503050406030204" pitchFamily="18" charset="0"/>
                              </a:rPr>
                            </m:ctrlPr>
                          </m:sSubPr>
                          <m:e>
                            <m:r>
                              <a:rPr lang="en-CA" sz="2400" b="0" i="1" kern="100" smtClean="0">
                                <a:latin typeface="Cambria Math" panose="02040503050406030204" pitchFamily="18" charset="0"/>
                              </a:rPr>
                              <m:t>𝑁</m:t>
                            </m:r>
                          </m:e>
                          <m:sub>
                            <m:r>
                              <a:rPr lang="en-CA" sz="2400" b="0" i="1" kern="100" smtClean="0">
                                <a:latin typeface="Cambria Math" panose="02040503050406030204" pitchFamily="18" charset="0"/>
                              </a:rPr>
                              <m:t>𝑐</m:t>
                            </m:r>
                          </m:sub>
                        </m:sSub>
                        <m:r>
                          <a:rPr lang="en-CA" sz="2400" i="1" kern="100">
                            <a:latin typeface="Cambria Math" panose="02040503050406030204" pitchFamily="18" charset="0"/>
                            <a:ea typeface="Calibri" panose="020F0502020204030204" pitchFamily="34" charset="0"/>
                            <a:cs typeface="Times New Roman" panose="02020603050405020304" pitchFamily="18" charset="0"/>
                          </a:rPr>
                          <m:t>(</m:t>
                        </m:r>
                        <m:sSub>
                          <m:sSubPr>
                            <m:ctrlPr>
                              <a:rPr lang="en-CA" sz="2400" i="1" kern="100" smtClean="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mbria Math" panose="02040503050406030204" pitchFamily="18" charset="0"/>
                                <a:cs typeface="Times New Roman" panose="02020603050405020304" pitchFamily="18" charset="0"/>
                              </a:rPr>
                              <m:t>𝜇</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𝑖</m:t>
                            </m:r>
                          </m:sub>
                        </m:sSub>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r>
                          <m:rPr>
                            <m:sty m:val="p"/>
                          </m:rPr>
                          <a:rPr lang="el-GR" sz="2400" b="0" i="1" kern="100" smtClean="0">
                            <a:latin typeface="Cambria Math" panose="02040503050406030204" pitchFamily="18" charset="0"/>
                            <a:ea typeface="Calibri" panose="020F0502020204030204" pitchFamily="34" charset="0"/>
                            <a:cs typeface="Times New Roman" panose="02020603050405020304" pitchFamily="18" charset="0"/>
                          </a:rPr>
                          <m:t>μ</m:t>
                        </m:r>
                        <m:r>
                          <a:rPr lang="en-CA" sz="2400" i="1" kern="100">
                            <a:latin typeface="Cambria Math" panose="02040503050406030204" pitchFamily="18" charset="0"/>
                            <a:ea typeface="Calibri" panose="020F0502020204030204" pitchFamily="34" charset="0"/>
                            <a:cs typeface="Times New Roman" panose="02020603050405020304" pitchFamily="18" charset="0"/>
                          </a:rPr>
                          <m:t>)</m:t>
                        </m:r>
                        <m:sSup>
                          <m:sSup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pPr>
                          <m:e>
                            <m:r>
                              <a:rPr lang="en-CA" sz="2400" i="1" kern="100">
                                <a:latin typeface="Cambria Math" panose="02040503050406030204" pitchFamily="18" charset="0"/>
                                <a:ea typeface="Calibri" panose="020F0502020204030204" pitchFamily="34" charset="0"/>
                                <a:cs typeface="Times New Roman" panose="02020603050405020304" pitchFamily="18" charset="0"/>
                              </a:rPr>
                              <m:t>(</m:t>
                            </m:r>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mbria Math" panose="02040503050406030204" pitchFamily="18" charset="0"/>
                                    <a:cs typeface="Times New Roman" panose="02020603050405020304" pitchFamily="18" charset="0"/>
                                  </a:rPr>
                                  <m:t>𝜇</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𝑖</m:t>
                                </m:r>
                              </m:sub>
                            </m:sSub>
                            <m:r>
                              <a:rPr lang="en-CA" sz="2400" i="1" kern="100">
                                <a:latin typeface="Cambria Math" panose="02040503050406030204" pitchFamily="18" charset="0"/>
                                <a:ea typeface="Calibri" panose="020F0502020204030204" pitchFamily="34" charset="0"/>
                                <a:cs typeface="Times New Roman" panose="02020603050405020304" pitchFamily="18" charset="0"/>
                              </a:rPr>
                              <m:t>−</m:t>
                            </m:r>
                            <m:r>
                              <m:rPr>
                                <m:sty m:val="p"/>
                              </m:rPr>
                              <a:rPr lang="el-GR" sz="2400" i="1" kern="100">
                                <a:latin typeface="Cambria Math" panose="02040503050406030204" pitchFamily="18" charset="0"/>
                                <a:ea typeface="Calibri" panose="020F0502020204030204" pitchFamily="34" charset="0"/>
                                <a:cs typeface="Times New Roman" panose="02020603050405020304" pitchFamily="18" charset="0"/>
                              </a:rPr>
                              <m:t>μ</m:t>
                            </m:r>
                            <m:r>
                              <a:rPr lang="en-CA" sz="2400" i="1" kern="100">
                                <a:latin typeface="Cambria Math" panose="02040503050406030204" pitchFamily="18" charset="0"/>
                                <a:ea typeface="Calibri" panose="020F0502020204030204" pitchFamily="34" charset="0"/>
                                <a:cs typeface="Times New Roman" panose="02020603050405020304" pitchFamily="18" charset="0"/>
                              </a:rPr>
                              <m:t>)</m:t>
                            </m:r>
                          </m:e>
                          <m:sup>
                            <m:r>
                              <a:rPr lang="en-CA" sz="2400" i="1" kern="100">
                                <a:latin typeface="Cambria Math" panose="02040503050406030204" pitchFamily="18" charset="0"/>
                                <a:ea typeface="Calibri" panose="020F0502020204030204" pitchFamily="34" charset="0"/>
                                <a:cs typeface="Times New Roman" panose="02020603050405020304" pitchFamily="18" charset="0"/>
                              </a:rPr>
                              <m:t>𝑇</m:t>
                            </m:r>
                          </m:sup>
                        </m:sSup>
                      </m:e>
                    </m:nary>
                  </m:oMath>
                </a14:m>
                <a:r>
                  <a:rPr lang="en-CA" sz="2400" kern="100" dirty="0">
                    <a:latin typeface="Times New Roman" panose="02020603050405020304" pitchFamily="18"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p:txBody>
          </p:sp>
        </mc:Choice>
        <mc:Fallback xmlns="">
          <p:sp>
            <p:nvSpPr>
              <p:cNvPr id="8" name="TextBox 7">
                <a:extLst>
                  <a:ext uri="{FF2B5EF4-FFF2-40B4-BE49-F238E27FC236}">
                    <a16:creationId xmlns:a16="http://schemas.microsoft.com/office/drawing/2014/main" id="{2B8F39C1-0CAF-34C1-7392-07042E7F3DAF}"/>
                  </a:ext>
                </a:extLst>
              </p:cNvPr>
              <p:cNvSpPr txBox="1">
                <a:spLocks noRot="1" noChangeAspect="1" noMove="1" noResize="1" noEditPoints="1" noAdjustHandles="1" noChangeArrowheads="1" noChangeShapeType="1" noTextEdit="1"/>
              </p:cNvSpPr>
              <p:nvPr/>
            </p:nvSpPr>
            <p:spPr>
              <a:xfrm>
                <a:off x="531890" y="1286487"/>
                <a:ext cx="7834044" cy="4322594"/>
              </a:xfrm>
              <a:prstGeom prst="rect">
                <a:avLst/>
              </a:prstGeom>
              <a:blipFill>
                <a:blip r:embed="rId2"/>
                <a:stretch>
                  <a:fillRect l="-1012" t="-1128" r="-1712"/>
                </a:stretch>
              </a:blipFill>
            </p:spPr>
            <p:txBody>
              <a:bodyPr/>
              <a:lstStyle/>
              <a:p>
                <a:r>
                  <a:rPr lang="en-CA">
                    <a:noFill/>
                  </a:rPr>
                  <a:t> </a:t>
                </a:r>
              </a:p>
            </p:txBody>
          </p:sp>
        </mc:Fallback>
      </mc:AlternateContent>
      <p:pic>
        <p:nvPicPr>
          <p:cNvPr id="10" name="Picture 6" descr="compbio / Microarray Dimension Reduction">
            <a:extLst>
              <a:ext uri="{FF2B5EF4-FFF2-40B4-BE49-F238E27FC236}">
                <a16:creationId xmlns:a16="http://schemas.microsoft.com/office/drawing/2014/main" id="{5478C1BE-D613-E83A-F09B-29E77B596F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4879" y="360638"/>
            <a:ext cx="3201855" cy="145684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LDA: Linear Discriminant Analysis — How to Improve Your Models with  Supervised Dimensionality Reduction | by Saul Dobilas | Towards Data Science">
            <a:extLst>
              <a:ext uri="{FF2B5EF4-FFF2-40B4-BE49-F238E27FC236}">
                <a16:creationId xmlns:a16="http://schemas.microsoft.com/office/drawing/2014/main" id="{CDACB58C-E9B5-4408-C2D7-9672FD8B02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4417" y="3080799"/>
            <a:ext cx="3762777" cy="198401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0FB987C-3B27-C775-AD33-3FA4711B8D1D}"/>
              </a:ext>
            </a:extLst>
          </p:cNvPr>
          <p:cNvSpPr txBox="1"/>
          <p:nvPr/>
        </p:nvSpPr>
        <p:spPr>
          <a:xfrm>
            <a:off x="9330335" y="5467265"/>
            <a:ext cx="2084370" cy="323165"/>
          </a:xfrm>
          <a:prstGeom prst="rect">
            <a:avLst/>
          </a:prstGeom>
          <a:noFill/>
        </p:spPr>
        <p:txBody>
          <a:bodyPr wrap="square">
            <a:spAutoFit/>
          </a:bodyPr>
          <a:lstStyle/>
          <a:p>
            <a:r>
              <a:rPr lang="en-CA" sz="1500" dirty="0">
                <a:latin typeface="Times New Roman" panose="02020603050405020304" pitchFamily="18" charset="0"/>
                <a:cs typeface="Times New Roman" panose="02020603050405020304" pitchFamily="18" charset="0"/>
                <a:hlinkClick r:id="rId5"/>
              </a:rPr>
              <a:t>https://bit.ly/3QK7aHV</a:t>
            </a:r>
            <a:endParaRPr lang="en-CA" sz="15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36D84574-194C-043D-27A2-FE7C1816BDB1}"/>
              </a:ext>
            </a:extLst>
          </p:cNvPr>
          <p:cNvSpPr txBox="1"/>
          <p:nvPr/>
        </p:nvSpPr>
        <p:spPr>
          <a:xfrm>
            <a:off x="9557962" y="2328219"/>
            <a:ext cx="2032999" cy="323165"/>
          </a:xfrm>
          <a:prstGeom prst="rect">
            <a:avLst/>
          </a:prstGeom>
          <a:noFill/>
        </p:spPr>
        <p:txBody>
          <a:bodyPr wrap="square">
            <a:spAutoFit/>
          </a:bodyPr>
          <a:lstStyle/>
          <a:p>
            <a:r>
              <a:rPr lang="en-CA" sz="1500" dirty="0">
                <a:latin typeface="Times New Roman" panose="02020603050405020304" pitchFamily="18" charset="0"/>
                <a:cs typeface="Times New Roman" panose="02020603050405020304" pitchFamily="18" charset="0"/>
                <a:hlinkClick r:id="rId6"/>
              </a:rPr>
              <a:t>https://bit.ly/47GkNPz</a:t>
            </a:r>
            <a:endParaRPr lang="en-CA" sz="1500"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6002750E-E20A-996E-4879-2EE7DACA7C26}"/>
              </a:ext>
            </a:extLst>
          </p:cNvPr>
          <p:cNvPicPr>
            <a:picLocks noChangeAspect="1"/>
          </p:cNvPicPr>
          <p:nvPr/>
        </p:nvPicPr>
        <p:blipFill>
          <a:blip r:embed="rId7"/>
          <a:stretch>
            <a:fillRect/>
          </a:stretch>
        </p:blipFill>
        <p:spPr>
          <a:xfrm>
            <a:off x="661274" y="1158166"/>
            <a:ext cx="9045434" cy="966803"/>
          </a:xfrm>
          <a:prstGeom prst="rect">
            <a:avLst/>
          </a:prstGeom>
        </p:spPr>
      </p:pic>
      <p:sp>
        <p:nvSpPr>
          <p:cNvPr id="20" name="Slide Number Placeholder 3">
            <a:extLst>
              <a:ext uri="{FF2B5EF4-FFF2-40B4-BE49-F238E27FC236}">
                <a16:creationId xmlns:a16="http://schemas.microsoft.com/office/drawing/2014/main" id="{6B9E512B-492C-37CC-1DE3-79CAEECBEADA}"/>
              </a:ext>
            </a:extLst>
          </p:cNvPr>
          <p:cNvSpPr>
            <a:spLocks noGrp="1"/>
          </p:cNvSpPr>
          <p:nvPr>
            <p:ph type="sldNum" sz="quarter" idx="12"/>
          </p:nvPr>
        </p:nvSpPr>
        <p:spPr>
          <a:xfrm>
            <a:off x="0" y="6261314"/>
            <a:ext cx="2743200" cy="365125"/>
          </a:xfrm>
        </p:spPr>
        <p:txBody>
          <a:bodyPr/>
          <a:lstStyle/>
          <a:p>
            <a:fld id="{2DEBF6B5-A8B6-5742-91AE-8DC29EBB8E42}" type="slidenum">
              <a:rPr lang="en-US" sz="2400" smtClean="0">
                <a:latin typeface="Times New Roman" panose="02020603050405020304" pitchFamily="18" charset="0"/>
                <a:cs typeface="Times New Roman" panose="02020603050405020304" pitchFamily="18" charset="0"/>
              </a:rPr>
              <a:t>12</a:t>
            </a:fld>
            <a:endParaRPr lang="en-US" sz="2400"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7879DAB0-6FBD-FC5C-C09C-1A1CC4E74E0B}"/>
              </a:ext>
            </a:extLst>
          </p:cNvPr>
          <p:cNvSpPr txBox="1"/>
          <p:nvPr/>
        </p:nvSpPr>
        <p:spPr>
          <a:xfrm>
            <a:off x="9415307" y="2004006"/>
            <a:ext cx="2401427" cy="323165"/>
          </a:xfrm>
          <a:prstGeom prst="rect">
            <a:avLst/>
          </a:prstGeom>
          <a:noFill/>
        </p:spPr>
        <p:txBody>
          <a:bodyPr wrap="none" rtlCol="0">
            <a:spAutoFit/>
          </a:bodyPr>
          <a:lstStyle/>
          <a:p>
            <a:r>
              <a:rPr lang="en-CA" sz="1500" dirty="0">
                <a:latin typeface="Times New Roman" panose="02020603050405020304" pitchFamily="18" charset="0"/>
                <a:cs typeface="Times New Roman" panose="02020603050405020304" pitchFamily="18" charset="0"/>
              </a:rPr>
              <a:t>Fig.9 LDA Projection Vector</a:t>
            </a:r>
          </a:p>
        </p:txBody>
      </p:sp>
      <p:sp>
        <p:nvSpPr>
          <p:cNvPr id="22" name="TextBox 21">
            <a:extLst>
              <a:ext uri="{FF2B5EF4-FFF2-40B4-BE49-F238E27FC236}">
                <a16:creationId xmlns:a16="http://schemas.microsoft.com/office/drawing/2014/main" id="{8A8E0012-5F1F-6897-36E0-F6F2719D87EA}"/>
              </a:ext>
            </a:extLst>
          </p:cNvPr>
          <p:cNvSpPr txBox="1"/>
          <p:nvPr/>
        </p:nvSpPr>
        <p:spPr>
          <a:xfrm>
            <a:off x="8872167" y="5147171"/>
            <a:ext cx="2787943" cy="323165"/>
          </a:xfrm>
          <a:prstGeom prst="rect">
            <a:avLst/>
          </a:prstGeom>
          <a:noFill/>
        </p:spPr>
        <p:txBody>
          <a:bodyPr wrap="none" rtlCol="0">
            <a:spAutoFit/>
          </a:bodyPr>
          <a:lstStyle/>
          <a:p>
            <a:r>
              <a:rPr lang="en-CA" sz="1500" dirty="0">
                <a:latin typeface="Times New Roman" panose="02020603050405020304" pitchFamily="18" charset="0"/>
                <a:cs typeface="Times New Roman" panose="02020603050405020304" pitchFamily="18" charset="0"/>
              </a:rPr>
              <a:t>Fig.10 Points projected on vector </a:t>
            </a:r>
          </a:p>
        </p:txBody>
      </p:sp>
    </p:spTree>
    <p:extLst>
      <p:ext uri="{BB962C8B-B14F-4D97-AF65-F5344CB8AC3E}">
        <p14:creationId xmlns:p14="http://schemas.microsoft.com/office/powerpoint/2010/main" val="476829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C3434-CB64-4461-8901-304A83449A92}"/>
              </a:ext>
            </a:extLst>
          </p:cNvPr>
          <p:cNvSpPr>
            <a:spLocks noGrp="1"/>
          </p:cNvSpPr>
          <p:nvPr>
            <p:ph type="title"/>
          </p:nvPr>
        </p:nvSpPr>
        <p:spPr>
          <a:xfrm>
            <a:off x="839788" y="365126"/>
            <a:ext cx="10515600" cy="744484"/>
          </a:xfrm>
        </p:spPr>
        <p:txBody>
          <a:bodyPr>
            <a:normAutofit/>
          </a:bodyPr>
          <a:lstStyle/>
          <a:p>
            <a:r>
              <a:rPr lang="en-CA" sz="3200" b="1" dirty="0">
                <a:latin typeface="Times New Roman" panose="02020603050405020304" pitchFamily="18" charset="0"/>
                <a:cs typeface="Times New Roman" panose="02020603050405020304" pitchFamily="18" charset="0"/>
              </a:rPr>
              <a:t>LDA Implementation</a:t>
            </a:r>
          </a:p>
        </p:txBody>
      </p:sp>
      <p:sp>
        <p:nvSpPr>
          <p:cNvPr id="8" name="Slide Number Placeholder 3">
            <a:extLst>
              <a:ext uri="{FF2B5EF4-FFF2-40B4-BE49-F238E27FC236}">
                <a16:creationId xmlns:a16="http://schemas.microsoft.com/office/drawing/2014/main" id="{F2332AF9-D1C3-644B-61B1-ABD4DEECFEED}"/>
              </a:ext>
            </a:extLst>
          </p:cNvPr>
          <p:cNvSpPr>
            <a:spLocks noGrp="1"/>
          </p:cNvSpPr>
          <p:nvPr>
            <p:ph type="sldNum" sz="quarter" idx="12"/>
          </p:nvPr>
        </p:nvSpPr>
        <p:spPr>
          <a:xfrm>
            <a:off x="0" y="6240052"/>
            <a:ext cx="2743200" cy="365125"/>
          </a:xfrm>
        </p:spPr>
        <p:txBody>
          <a:bodyPr/>
          <a:lstStyle/>
          <a:p>
            <a:fld id="{2DEBF6B5-A8B6-5742-91AE-8DC29EBB8E42}" type="slidenum">
              <a:rPr lang="en-US" sz="2400" smtClean="0">
                <a:latin typeface="Times New Roman" panose="02020603050405020304" pitchFamily="18" charset="0"/>
                <a:cs typeface="Times New Roman" panose="02020603050405020304" pitchFamily="18" charset="0"/>
              </a:rPr>
              <a:t>13</a:t>
            </a:fld>
            <a:endParaRPr lang="en-US"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ACB39464-7BAC-4576-7C4C-E51C533F1F53}"/>
                  </a:ext>
                </a:extLst>
              </p:cNvPr>
              <p:cNvSpPr txBox="1"/>
              <p:nvPr/>
            </p:nvSpPr>
            <p:spPr>
              <a:xfrm>
                <a:off x="892560" y="3772121"/>
                <a:ext cx="7995987" cy="2677656"/>
              </a:xfrm>
              <a:prstGeom prst="rect">
                <a:avLst/>
              </a:prstGeom>
              <a:noFill/>
            </p:spPr>
            <p:txBody>
              <a:bodyPr wrap="square" rtlCol="0">
                <a:spAutoFit/>
              </a:bodyPr>
              <a:lstStyle/>
              <a:p>
                <a:pPr marL="285750" indent="-285750">
                  <a:buFont typeface="Arial" panose="020B0604020202020204" pitchFamily="34" charset="0"/>
                  <a:buChar char="•"/>
                </a:pPr>
                <a:r>
                  <a:rPr lang="en-CA" sz="2400" b="1" dirty="0">
                    <a:latin typeface="Times New Roman" panose="02020603050405020304" pitchFamily="18" charset="0"/>
                    <a:cs typeface="Times New Roman" panose="02020603050405020304" pitchFamily="18" charset="0"/>
                  </a:rPr>
                  <a:t>Step 3</a:t>
                </a:r>
                <a:r>
                  <a:rPr lang="en-CA" sz="2400" dirty="0">
                    <a:latin typeface="Times New Roman" panose="02020603050405020304" pitchFamily="18" charset="0"/>
                    <a:cs typeface="Times New Roman" panose="02020603050405020304" pitchFamily="18" charset="0"/>
                  </a:rPr>
                  <a:t> – Select the top Eigen Vectors and form the Transformational Matrix</a:t>
                </a:r>
              </a:p>
              <a:p>
                <a:pPr marL="285750" indent="-285750">
                  <a:buFont typeface="Arial" panose="020B0604020202020204" pitchFamily="34" charset="0"/>
                  <a:buChar char="•"/>
                </a:pPr>
                <a:endParaRPr lang="en-CA"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CA" sz="2400" b="1" dirty="0">
                    <a:latin typeface="Times New Roman" panose="02020603050405020304" pitchFamily="18" charset="0"/>
                    <a:cs typeface="Times New Roman" panose="02020603050405020304" pitchFamily="18" charset="0"/>
                  </a:rPr>
                  <a:t>Step 4 </a:t>
                </a:r>
                <a:r>
                  <a:rPr lang="en-CA" sz="2400" dirty="0">
                    <a:latin typeface="Times New Roman" panose="02020603050405020304" pitchFamily="18" charset="0"/>
                    <a:cs typeface="Times New Roman" panose="02020603050405020304" pitchFamily="18" charset="0"/>
                  </a:rPr>
                  <a:t>– Transform the Input Data as</a:t>
                </a:r>
              </a:p>
              <a:p>
                <a:pPr marL="742950" lvl="1" indent="-285750">
                  <a:buFont typeface="Arial" panose="020B0604020202020204" pitchFamily="34" charset="0"/>
                  <a:buChar char="•"/>
                </a:pPr>
                <a:endParaRPr lang="en-CA" sz="24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14:m>
                  <m:oMath xmlns:m="http://schemas.openxmlformats.org/officeDocument/2006/math">
                    <m:r>
                      <a:rPr lang="en-CA" sz="2400" b="0" i="1" smtClean="0">
                        <a:latin typeface="Cambria Math" panose="02040503050406030204" pitchFamily="18" charset="0"/>
                      </a:rPr>
                      <m:t>𝑌</m:t>
                    </m:r>
                    <m:r>
                      <a:rPr lang="en-CA" sz="2400" b="0" i="1" smtClean="0">
                        <a:latin typeface="Cambria Math" panose="02040503050406030204" pitchFamily="18" charset="0"/>
                      </a:rPr>
                      <m:t>= </m:t>
                    </m:r>
                    <m:sSup>
                      <m:sSupPr>
                        <m:ctrlPr>
                          <a:rPr lang="en-CA" sz="2400" b="0" i="1" smtClean="0">
                            <a:latin typeface="Cambria Math" panose="02040503050406030204" pitchFamily="18" charset="0"/>
                          </a:rPr>
                        </m:ctrlPr>
                      </m:sSupPr>
                      <m:e>
                        <m:r>
                          <a:rPr lang="en-CA" sz="2400" b="0" i="1" smtClean="0">
                            <a:latin typeface="Cambria Math" panose="02040503050406030204" pitchFamily="18" charset="0"/>
                          </a:rPr>
                          <m:t>𝑊</m:t>
                        </m:r>
                      </m:e>
                      <m:sup>
                        <m:r>
                          <a:rPr lang="en-CA" sz="2400" b="0" i="1" smtClean="0">
                            <a:latin typeface="Cambria Math" panose="02040503050406030204" pitchFamily="18" charset="0"/>
                          </a:rPr>
                          <m:t>𝑇</m:t>
                        </m:r>
                      </m:sup>
                    </m:sSup>
                    <m:r>
                      <a:rPr lang="en-CA" sz="2400" b="0" i="0" smtClean="0">
                        <a:latin typeface="Cambria Math" panose="02040503050406030204" pitchFamily="18" charset="0"/>
                      </a:rPr>
                      <m:t>.</m:t>
                    </m:r>
                    <m:r>
                      <m:rPr>
                        <m:sty m:val="p"/>
                      </m:rPr>
                      <a:rPr lang="en-CA" sz="2400" b="0" i="0" smtClean="0">
                        <a:latin typeface="Cambria Math" panose="02040503050406030204" pitchFamily="18" charset="0"/>
                      </a:rPr>
                      <m:t>X</m:t>
                    </m:r>
                  </m:oMath>
                </a14:m>
                <a:endParaRPr lang="en-CA"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CA" sz="2400" dirty="0">
                  <a:latin typeface="Times New Roman" panose="02020603050405020304" pitchFamily="18" charset="0"/>
                  <a:cs typeface="Times New Roman" panose="02020603050405020304" pitchFamily="18" charset="0"/>
                </a:endParaRPr>
              </a:p>
            </p:txBody>
          </p:sp>
        </mc:Choice>
        <mc:Fallback>
          <p:sp>
            <p:nvSpPr>
              <p:cNvPr id="9" name="TextBox 8">
                <a:extLst>
                  <a:ext uri="{FF2B5EF4-FFF2-40B4-BE49-F238E27FC236}">
                    <a16:creationId xmlns:a16="http://schemas.microsoft.com/office/drawing/2014/main" id="{ACB39464-7BAC-4576-7C4C-E51C533F1F53}"/>
                  </a:ext>
                </a:extLst>
              </p:cNvPr>
              <p:cNvSpPr txBox="1">
                <a:spLocks noRot="1" noChangeAspect="1" noMove="1" noResize="1" noEditPoints="1" noAdjustHandles="1" noChangeArrowheads="1" noChangeShapeType="1" noTextEdit="1"/>
              </p:cNvSpPr>
              <p:nvPr/>
            </p:nvSpPr>
            <p:spPr>
              <a:xfrm>
                <a:off x="892560" y="3772121"/>
                <a:ext cx="7995987" cy="2677656"/>
              </a:xfrm>
              <a:prstGeom prst="rect">
                <a:avLst/>
              </a:prstGeom>
              <a:blipFill>
                <a:blip r:embed="rId2"/>
                <a:stretch>
                  <a:fillRect l="-991" t="-1822"/>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DE136A59-E226-83FF-08D7-8206F7A7230F}"/>
                  </a:ext>
                </a:extLst>
              </p:cNvPr>
              <p:cNvSpPr txBox="1"/>
              <p:nvPr/>
            </p:nvSpPr>
            <p:spPr>
              <a:xfrm>
                <a:off x="839788" y="1191888"/>
                <a:ext cx="6096866" cy="2385653"/>
              </a:xfrm>
              <a:prstGeom prst="rect">
                <a:avLst/>
              </a:prstGeom>
              <a:noFill/>
            </p:spPr>
            <p:txBody>
              <a:bodyPr wrap="square">
                <a:spAutoFit/>
              </a:bodyPr>
              <a:lstStyle/>
              <a:p>
                <a:pPr marL="285750" indent="-285750">
                  <a:buFont typeface="Arial" panose="020B0604020202020204" pitchFamily="34" charset="0"/>
                  <a:buChar char="•"/>
                </a:pPr>
                <a:r>
                  <a:rPr lang="en-CA" sz="2400" b="1" kern="100" dirty="0">
                    <a:latin typeface="Times New Roman" panose="02020603050405020304" pitchFamily="18" charset="0"/>
                    <a:ea typeface="Calibri" panose="020F0502020204030204" pitchFamily="34" charset="0"/>
                    <a:cs typeface="Times New Roman" panose="02020603050405020304" pitchFamily="18" charset="0"/>
                  </a:rPr>
                  <a:t>Step 2 – </a:t>
                </a:r>
                <a:r>
                  <a:rPr lang="en-CA" sz="2400" kern="100" dirty="0">
                    <a:latin typeface="Times New Roman" panose="02020603050405020304" pitchFamily="18" charset="0"/>
                    <a:ea typeface="Calibri" panose="020F0502020204030204" pitchFamily="34" charset="0"/>
                    <a:cs typeface="Times New Roman" panose="02020603050405020304" pitchFamily="18" charset="0"/>
                  </a:rPr>
                  <a:t>Compute the Eigen Values and Eigen Vectors for </a:t>
                </a:r>
              </a:p>
              <a:p>
                <a:pPr marL="742950" lvl="1" indent="-285750">
                  <a:buFont typeface="Arial" panose="020B0604020202020204" pitchFamily="34" charset="0"/>
                  <a:buChar char="•"/>
                </a:pPr>
                <a:endParaRPr lang="en-CA" sz="2400" b="1"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14:m>
                  <m:oMath xmlns:m="http://schemas.openxmlformats.org/officeDocument/2006/math">
                    <m:sSup>
                      <m:sSupPr>
                        <m:ctrlPr>
                          <a:rPr lang="en-CA" sz="2400" i="1" kern="100" smtClean="0">
                            <a:latin typeface="Cambria Math" panose="02040503050406030204" pitchFamily="18" charset="0"/>
                            <a:ea typeface="Calibri" panose="020F0502020204030204" pitchFamily="34" charset="0"/>
                            <a:cs typeface="Times New Roman" panose="02020603050405020304" pitchFamily="18" charset="0"/>
                          </a:rPr>
                        </m:ctrlPr>
                      </m:sSupPr>
                      <m:e>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libri" panose="020F0502020204030204" pitchFamily="34" charset="0"/>
                                <a:cs typeface="Times New Roman" panose="02020603050405020304" pitchFamily="18" charset="0"/>
                              </a:rPr>
                              <m:t>𝑆</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𝑊</m:t>
                            </m:r>
                          </m:sub>
                        </m:sSub>
                      </m:e>
                      <m:sup>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−1</m:t>
                        </m:r>
                      </m:sup>
                    </m:sSup>
                    <m:r>
                      <a:rPr lang="en-CA" sz="2400" b="0" i="0" kern="100" smtClean="0">
                        <a:latin typeface="Cambria Math" panose="02040503050406030204" pitchFamily="18" charset="0"/>
                        <a:ea typeface="Calibri" panose="020F0502020204030204" pitchFamily="34" charset="0"/>
                        <a:cs typeface="Times New Roman" panose="02020603050405020304" pitchFamily="18" charset="0"/>
                      </a:rPr>
                      <m:t>.</m:t>
                    </m:r>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libri" panose="020F0502020204030204" pitchFamily="34" charset="0"/>
                            <a:cs typeface="Times New Roman" panose="02020603050405020304" pitchFamily="18" charset="0"/>
                          </a:rPr>
                          <m:t>𝑆</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𝐵</m:t>
                        </m:r>
                      </m:sub>
                    </m:sSub>
                    <m:acc>
                      <m:accPr>
                        <m:chr m:val="⃗"/>
                        <m:ctrlPr>
                          <a:rPr lang="en-CA" sz="2400" b="0" i="1" kern="100" smtClean="0">
                            <a:latin typeface="Cambria Math" panose="02040503050406030204" pitchFamily="18" charset="0"/>
                            <a:ea typeface="Calibri" panose="020F0502020204030204" pitchFamily="34" charset="0"/>
                            <a:cs typeface="Times New Roman" panose="02020603050405020304" pitchFamily="18" charset="0"/>
                          </a:rPr>
                        </m:ctrlPr>
                      </m:accPr>
                      <m:e>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𝑣</m:t>
                        </m:r>
                      </m:e>
                    </m:acc>
                    <m:r>
                      <a:rPr lang="en-CA" sz="2400" b="0" i="1" kern="100" smtClean="0">
                        <a:latin typeface="Cambria Math" panose="02040503050406030204" pitchFamily="18" charset="0"/>
                        <a:ea typeface="Calibri" panose="020F0502020204030204" pitchFamily="34" charset="0"/>
                        <a:cs typeface="Times New Roman" panose="02020603050405020304" pitchFamily="18" charset="0"/>
                      </a:rPr>
                      <m:t>=</m:t>
                    </m:r>
                    <m:r>
                      <a:rPr lang="en-CA" sz="2400" i="1" kern="100" smtClean="0">
                        <a:latin typeface="Cambria Math" panose="02040503050406030204" pitchFamily="18" charset="0"/>
                        <a:ea typeface="Cambria Math" panose="02040503050406030204" pitchFamily="18" charset="0"/>
                        <a:cs typeface="Times New Roman" panose="02020603050405020304" pitchFamily="18" charset="0"/>
                      </a:rPr>
                      <m:t>𝜆</m:t>
                    </m:r>
                    <m:acc>
                      <m:accPr>
                        <m:chr m:val="⃗"/>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accPr>
                      <m:e>
                        <m:r>
                          <a:rPr lang="en-CA" sz="2400" i="1" kern="100">
                            <a:latin typeface="Cambria Math" panose="02040503050406030204" pitchFamily="18" charset="0"/>
                            <a:ea typeface="Calibri" panose="020F0502020204030204" pitchFamily="34" charset="0"/>
                            <a:cs typeface="Times New Roman" panose="02020603050405020304" pitchFamily="18" charset="0"/>
                          </a:rPr>
                          <m:t>𝑣</m:t>
                        </m:r>
                      </m:e>
                    </m:acc>
                  </m:oMath>
                </a14:m>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endParaRPr lang="en-CA" sz="2400" kern="1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buFont typeface="Arial" panose="020B0604020202020204" pitchFamily="34" charset="0"/>
                  <a:buChar char="•"/>
                </a:pPr>
                <a14:m>
                  <m:oMath xmlns:m="http://schemas.openxmlformats.org/officeDocument/2006/math">
                    <m:d>
                      <m:dPr>
                        <m:begChr m:val="|"/>
                        <m:endChr m:val="|"/>
                        <m:ctrlPr>
                          <a:rPr lang="en-CA" sz="2400" b="0" i="1" kern="100" smtClean="0">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pPr>
                          <m:e>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libri" panose="020F0502020204030204" pitchFamily="34" charset="0"/>
                                    <a:cs typeface="Times New Roman" panose="02020603050405020304" pitchFamily="18" charset="0"/>
                                  </a:rPr>
                                  <m:t>𝑆</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𝑊</m:t>
                                </m:r>
                              </m:sub>
                            </m:sSub>
                          </m:e>
                          <m:sup>
                            <m:r>
                              <a:rPr lang="en-CA" sz="2400" i="1" kern="100">
                                <a:latin typeface="Cambria Math" panose="02040503050406030204" pitchFamily="18" charset="0"/>
                                <a:ea typeface="Calibri" panose="020F0502020204030204" pitchFamily="34" charset="0"/>
                                <a:cs typeface="Times New Roman" panose="02020603050405020304" pitchFamily="18" charset="0"/>
                              </a:rPr>
                              <m:t>−1</m:t>
                            </m:r>
                          </m:sup>
                        </m:sSup>
                        <m:r>
                          <a:rPr lang="en-CA" sz="2400" kern="100">
                            <a:latin typeface="Cambria Math" panose="02040503050406030204" pitchFamily="18" charset="0"/>
                            <a:ea typeface="Calibri" panose="020F0502020204030204" pitchFamily="34" charset="0"/>
                            <a:cs typeface="Times New Roman" panose="02020603050405020304" pitchFamily="18" charset="0"/>
                          </a:rPr>
                          <m:t>.</m:t>
                        </m:r>
                        <m:r>
                          <a:rPr lang="en-CA" sz="2400" i="1" kern="100">
                            <a:latin typeface="Cambria Math" panose="02040503050406030204" pitchFamily="18" charset="0"/>
                            <a:ea typeface="Calibri" panose="020F0502020204030204" pitchFamily="34" charset="0"/>
                            <a:cs typeface="Times New Roman" panose="02020603050405020304" pitchFamily="18" charset="0"/>
                          </a:rPr>
                          <m:t> </m:t>
                        </m:r>
                        <m:sSub>
                          <m:sSubPr>
                            <m:ctrlPr>
                              <a:rPr lang="en-CA" sz="2400" i="1" kern="100">
                                <a:latin typeface="Cambria Math" panose="02040503050406030204" pitchFamily="18" charset="0"/>
                                <a:ea typeface="Calibri" panose="020F0502020204030204" pitchFamily="34" charset="0"/>
                                <a:cs typeface="Times New Roman" panose="02020603050405020304" pitchFamily="18" charset="0"/>
                              </a:rPr>
                            </m:ctrlPr>
                          </m:sSubPr>
                          <m:e>
                            <m:r>
                              <a:rPr lang="en-CA" sz="2400" i="1" kern="100">
                                <a:latin typeface="Cambria Math" panose="02040503050406030204" pitchFamily="18" charset="0"/>
                                <a:ea typeface="Calibri" panose="020F0502020204030204" pitchFamily="34" charset="0"/>
                                <a:cs typeface="Times New Roman" panose="02020603050405020304" pitchFamily="18" charset="0"/>
                              </a:rPr>
                              <m:t>𝑆</m:t>
                            </m:r>
                          </m:e>
                          <m:sub>
                            <m:r>
                              <a:rPr lang="en-CA" sz="2400" i="1" kern="100">
                                <a:latin typeface="Cambria Math" panose="02040503050406030204" pitchFamily="18" charset="0"/>
                                <a:ea typeface="Calibri" panose="020F0502020204030204" pitchFamily="34" charset="0"/>
                                <a:cs typeface="Times New Roman" panose="02020603050405020304" pitchFamily="18" charset="0"/>
                              </a:rPr>
                              <m:t>𝐵</m:t>
                            </m:r>
                          </m:sub>
                        </m:sSub>
                        <m:r>
                          <a:rPr lang="en-CA" sz="2400" i="1" kern="100">
                            <a:latin typeface="Cambria Math" panose="02040503050406030204" pitchFamily="18" charset="0"/>
                            <a:ea typeface="Calibri" panose="020F0502020204030204" pitchFamily="34" charset="0"/>
                            <a:cs typeface="Times New Roman" panose="02020603050405020304" pitchFamily="18" charset="0"/>
                          </a:rPr>
                          <m:t>−</m:t>
                        </m:r>
                        <m:r>
                          <a:rPr lang="en-CA" sz="2400" i="1" kern="100">
                            <a:latin typeface="Cambria Math" panose="02040503050406030204" pitchFamily="18" charset="0"/>
                            <a:ea typeface="Cambria Math" panose="02040503050406030204" pitchFamily="18" charset="0"/>
                            <a:cs typeface="Times New Roman" panose="02020603050405020304" pitchFamily="18" charset="0"/>
                          </a:rPr>
                          <m:t>𝜆</m:t>
                        </m:r>
                        <m:r>
                          <a:rPr lang="en-CA" sz="2400" i="1" kern="100">
                            <a:latin typeface="Cambria Math" panose="02040503050406030204" pitchFamily="18" charset="0"/>
                            <a:ea typeface="Cambria Math" panose="02040503050406030204" pitchFamily="18" charset="0"/>
                            <a:cs typeface="Times New Roman" panose="02020603050405020304" pitchFamily="18" charset="0"/>
                          </a:rPr>
                          <m:t>𝐼</m:t>
                        </m:r>
                      </m:e>
                    </m:d>
                  </m:oMath>
                </a14:m>
                <a:r>
                  <a:rPr lang="en-CA" sz="2400" kern="100" dirty="0">
                    <a:latin typeface="Times New Roman" panose="02020603050405020304" pitchFamily="18" charset="0"/>
                    <a:ea typeface="Calibri" panose="020F0502020204030204" pitchFamily="34" charset="0"/>
                    <a:cs typeface="Times New Roman" panose="02020603050405020304" pitchFamily="18" charset="0"/>
                  </a:rPr>
                  <a:t> = 0</a:t>
                </a:r>
              </a:p>
            </p:txBody>
          </p:sp>
        </mc:Choice>
        <mc:Fallback>
          <p:sp>
            <p:nvSpPr>
              <p:cNvPr id="10" name="TextBox 9">
                <a:extLst>
                  <a:ext uri="{FF2B5EF4-FFF2-40B4-BE49-F238E27FC236}">
                    <a16:creationId xmlns:a16="http://schemas.microsoft.com/office/drawing/2014/main" id="{DE136A59-E226-83FF-08D7-8206F7A7230F}"/>
                  </a:ext>
                </a:extLst>
              </p:cNvPr>
              <p:cNvSpPr txBox="1">
                <a:spLocks noRot="1" noChangeAspect="1" noMove="1" noResize="1" noEditPoints="1" noAdjustHandles="1" noChangeArrowheads="1" noChangeShapeType="1" noTextEdit="1"/>
              </p:cNvSpPr>
              <p:nvPr/>
            </p:nvSpPr>
            <p:spPr>
              <a:xfrm>
                <a:off x="839788" y="1191888"/>
                <a:ext cx="6096866" cy="2385653"/>
              </a:xfrm>
              <a:prstGeom prst="rect">
                <a:avLst/>
              </a:prstGeom>
              <a:blipFill>
                <a:blip r:embed="rId3"/>
                <a:stretch>
                  <a:fillRect l="-1400" t="-2046" b="-4092"/>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graphicFrame>
            <p:nvGraphicFramePr>
              <p:cNvPr id="3" name="Table 2">
                <a:extLst>
                  <a:ext uri="{FF2B5EF4-FFF2-40B4-BE49-F238E27FC236}">
                    <a16:creationId xmlns:a16="http://schemas.microsoft.com/office/drawing/2014/main" id="{5E777E82-DF17-49D7-6D96-5BD674FC738E}"/>
                  </a:ext>
                </a:extLst>
              </p:cNvPr>
              <p:cNvGraphicFramePr>
                <a:graphicFrameLocks noGrp="1"/>
              </p:cNvGraphicFramePr>
              <p:nvPr>
                <p:extLst>
                  <p:ext uri="{D42A27DB-BD31-4B8C-83A1-F6EECF244321}">
                    <p14:modId xmlns:p14="http://schemas.microsoft.com/office/powerpoint/2010/main" val="1206793697"/>
                  </p:ext>
                </p:extLst>
              </p:nvPr>
            </p:nvGraphicFramePr>
            <p:xfrm>
              <a:off x="7759992" y="1485679"/>
              <a:ext cx="4172858" cy="3200400"/>
            </p:xfrm>
            <a:graphic>
              <a:graphicData uri="http://schemas.openxmlformats.org/drawingml/2006/table">
                <a:tbl>
                  <a:tblPr firstRow="1" bandRow="1">
                    <a:tableStyleId>{5C22544A-7EE6-4342-B048-85BDC9FD1C3A}</a:tableStyleId>
                  </a:tblPr>
                  <a:tblGrid>
                    <a:gridCol w="2086429">
                      <a:extLst>
                        <a:ext uri="{9D8B030D-6E8A-4147-A177-3AD203B41FA5}">
                          <a16:colId xmlns:a16="http://schemas.microsoft.com/office/drawing/2014/main" val="2656214102"/>
                        </a:ext>
                      </a:extLst>
                    </a:gridCol>
                    <a:gridCol w="2086429">
                      <a:extLst>
                        <a:ext uri="{9D8B030D-6E8A-4147-A177-3AD203B41FA5}">
                          <a16:colId xmlns:a16="http://schemas.microsoft.com/office/drawing/2014/main" val="3166361903"/>
                        </a:ext>
                      </a:extLst>
                    </a:gridCol>
                  </a:tblGrid>
                  <a:tr h="334707">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CA" sz="1800" i="1" kern="100" smtClean="0">
                                        <a:solidFill>
                                          <a:schemeClr val="tx1"/>
                                        </a:solidFill>
                                        <a:latin typeface="Cambria Math" panose="02040503050406030204" pitchFamily="18" charset="0"/>
                                        <a:ea typeface="Calibri" panose="020F0502020204030204" pitchFamily="34" charset="0"/>
                                        <a:cs typeface="Times New Roman" panose="02020603050405020304" pitchFamily="18" charset="0"/>
                                      </a:rPr>
                                    </m:ctrlPr>
                                  </m:sSubPr>
                                  <m:e>
                                    <m:r>
                                      <a:rPr lang="en-CA" sz="1800" i="1" kern="10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𝜇</m:t>
                                    </m:r>
                                  </m:e>
                                  <m:sub>
                                    <m:r>
                                      <a:rPr lang="en-IN" sz="1800" b="0" i="1" kern="100" smtClean="0">
                                        <a:solidFill>
                                          <a:schemeClr val="tx1"/>
                                        </a:solidFill>
                                        <a:latin typeface="Cambria Math" panose="02040503050406030204" pitchFamily="18" charset="0"/>
                                        <a:ea typeface="Calibri" panose="020F0502020204030204" pitchFamily="34" charset="0"/>
                                        <a:cs typeface="Times New Roman" panose="02020603050405020304" pitchFamily="18" charset="0"/>
                                      </a:rPr>
                                      <m:t>1</m:t>
                                    </m:r>
                                  </m:sub>
                                </m:sSub>
                                <m:sSub>
                                  <m:sSubPr>
                                    <m:ctrlPr>
                                      <a:rPr lang="en-CA" sz="1800" i="1" kern="100" smtClean="0">
                                        <a:solidFill>
                                          <a:schemeClr val="tx1"/>
                                        </a:solidFill>
                                        <a:latin typeface="Cambria Math" panose="02040503050406030204" pitchFamily="18" charset="0"/>
                                        <a:ea typeface="Calibri" panose="020F0502020204030204" pitchFamily="34" charset="0"/>
                                        <a:cs typeface="Times New Roman" panose="02020603050405020304" pitchFamily="18" charset="0"/>
                                      </a:rPr>
                                    </m:ctrlPr>
                                  </m:sSubPr>
                                  <m:e>
                                    <m:r>
                                      <a:rPr lang="en-CA" sz="1800" i="1" kern="10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𝜇</m:t>
                                    </m:r>
                                  </m:e>
                                  <m:sub>
                                    <m:r>
                                      <a:rPr lang="en-IN" sz="1800" b="0" i="1" kern="100" smtClean="0">
                                        <a:solidFill>
                                          <a:schemeClr val="tx1"/>
                                        </a:solidFill>
                                        <a:latin typeface="Cambria Math" panose="02040503050406030204" pitchFamily="18" charset="0"/>
                                        <a:ea typeface="Calibri" panose="020F0502020204030204" pitchFamily="34" charset="0"/>
                                        <a:cs typeface="Times New Roman" panose="02020603050405020304" pitchFamily="18" charset="0"/>
                                      </a:rPr>
                                      <m:t>2</m:t>
                                    </m:r>
                                  </m:sub>
                                </m:sSub>
                              </m:oMath>
                            </m:oMathPara>
                          </a14:m>
                          <a:endParaRPr lang="en-IN"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0" dirty="0">
                              <a:solidFill>
                                <a:schemeClr val="tx1"/>
                              </a:solidFill>
                              <a:latin typeface="Times New Roman" panose="02020603050405020304" pitchFamily="18" charset="0"/>
                              <a:cs typeface="Times New Roman" panose="02020603050405020304" pitchFamily="18" charset="0"/>
                            </a:rPr>
                            <a:t>Mean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05233884"/>
                      </a:ext>
                    </a:extLst>
                  </a:tr>
                  <a:tr h="334707">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CA" sz="1800" b="0" i="1" kern="100" smtClean="0">
                                        <a:solidFill>
                                          <a:srgbClr val="836967"/>
                                        </a:solidFill>
                                        <a:latin typeface="Cambria Math" panose="02040503050406030204" pitchFamily="18" charset="0"/>
                                      </a:rPr>
                                    </m:ctrlPr>
                                  </m:sSubPr>
                                  <m:e>
                                    <m:r>
                                      <a:rPr lang="en-CA" sz="1800" b="0" i="1" kern="100" smtClean="0">
                                        <a:latin typeface="Cambria Math" panose="02040503050406030204" pitchFamily="18" charset="0"/>
                                      </a:rPr>
                                      <m:t>𝑠</m:t>
                                    </m:r>
                                  </m:e>
                                  <m:sub>
                                    <m:r>
                                      <a:rPr lang="en-IN" sz="1800" b="0" i="1" kern="100" smtClean="0">
                                        <a:latin typeface="Cambria Math" panose="02040503050406030204" pitchFamily="18" charset="0"/>
                                      </a:rPr>
                                      <m:t>1</m:t>
                                    </m:r>
                                  </m:sub>
                                </m:sSub>
                                <m:sSub>
                                  <m:sSubPr>
                                    <m:ctrlPr>
                                      <a:rPr lang="en-CA" sz="1800" b="0" i="1" kern="100" smtClean="0">
                                        <a:solidFill>
                                          <a:srgbClr val="836967"/>
                                        </a:solidFill>
                                        <a:latin typeface="Cambria Math" panose="02040503050406030204" pitchFamily="18" charset="0"/>
                                      </a:rPr>
                                    </m:ctrlPr>
                                  </m:sSubPr>
                                  <m:e>
                                    <m:r>
                                      <a:rPr lang="en-CA" sz="1800" b="0" i="1" kern="100" smtClean="0">
                                        <a:latin typeface="Cambria Math" panose="02040503050406030204" pitchFamily="18" charset="0"/>
                                      </a:rPr>
                                      <m:t>𝑠</m:t>
                                    </m:r>
                                  </m:e>
                                  <m:sub>
                                    <m:r>
                                      <a:rPr lang="en-IN" sz="1800" b="0" i="1" kern="100" smtClean="0">
                                        <a:latin typeface="Cambria Math" panose="02040503050406030204" pitchFamily="18" charset="0"/>
                                      </a:rPr>
                                      <m:t>2</m:t>
                                    </m:r>
                                  </m:sub>
                                </m:sSub>
                              </m:oMath>
                            </m:oMathPara>
                          </a14:m>
                          <a:endParaRPr lang="en-IN"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Scatter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855409"/>
                      </a:ext>
                    </a:extLst>
                  </a:tr>
                  <a:tr h="334707">
                    <a:tc>
                      <a:txBody>
                        <a:bodyPr/>
                        <a:lstStyle/>
                        <a:p>
                          <a:pPr algn="ctr"/>
                          <a14:m>
                            <m:oMathPara xmlns:m="http://schemas.openxmlformats.org/officeDocument/2006/math">
                              <m:oMathParaPr>
                                <m:jc m:val="centerGroup"/>
                              </m:oMathParaPr>
                              <m:oMath xmlns:m="http://schemas.openxmlformats.org/officeDocument/2006/math">
                                <m:sSub>
                                  <m:sSubPr>
                                    <m:ctrlPr>
                                      <a:rPr lang="en-CA" sz="1800" i="1" kern="100" smtClean="0">
                                        <a:latin typeface="Cambria Math" panose="02040503050406030204" pitchFamily="18" charset="0"/>
                                      </a:rPr>
                                    </m:ctrlPr>
                                  </m:sSubPr>
                                  <m:e>
                                    <m:r>
                                      <a:rPr lang="en-CA" sz="1800" b="0" i="1" kern="100" smtClean="0">
                                        <a:latin typeface="Cambria Math" panose="02040503050406030204" pitchFamily="18" charset="0"/>
                                      </a:rPr>
                                      <m:t>𝑁</m:t>
                                    </m:r>
                                  </m:e>
                                  <m:sub>
                                    <m:r>
                                      <a:rPr lang="en-CA" sz="1800" b="0" i="1" kern="100" smtClean="0">
                                        <a:latin typeface="Cambria Math" panose="02040503050406030204" pitchFamily="18" charset="0"/>
                                      </a:rPr>
                                      <m:t>𝑐</m:t>
                                    </m:r>
                                  </m:sub>
                                </m:sSub>
                              </m:oMath>
                            </m:oMathPara>
                          </a14:m>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Number of classes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1533610"/>
                      </a:ext>
                    </a:extLst>
                  </a:tr>
                  <a:tr h="334707">
                    <a:tc>
                      <a:txBody>
                        <a:bodyPr/>
                        <a:lstStyle/>
                        <a:p>
                          <a:pPr algn="ctr"/>
                          <a14:m>
                            <m:oMathPara xmlns:m="http://schemas.openxmlformats.org/officeDocument/2006/math">
                              <m:oMathParaPr>
                                <m:jc m:val="centerGroup"/>
                              </m:oMathParaPr>
                              <m:oMath xmlns:m="http://schemas.openxmlformats.org/officeDocument/2006/math">
                                <m:r>
                                  <a:rPr lang="en-CA" sz="1800" i="1" kern="100" smtClean="0">
                                    <a:latin typeface="Cambria Math" panose="02040503050406030204" pitchFamily="18" charset="0"/>
                                    <a:ea typeface="Cambria Math" panose="02040503050406030204" pitchFamily="18" charset="0"/>
                                    <a:cs typeface="Times New Roman" panose="02020603050405020304" pitchFamily="18" charset="0"/>
                                  </a:rPr>
                                  <m:t>𝜆</m:t>
                                </m:r>
                              </m:oMath>
                            </m:oMathPara>
                          </a14:m>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Eigen Values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5710231"/>
                      </a:ext>
                    </a:extLst>
                  </a:tr>
                  <a:tr h="334707">
                    <a:tc>
                      <a:txBody>
                        <a:bodyPr/>
                        <a:lstStyle/>
                        <a:p>
                          <a:pPr algn="ctr"/>
                          <a14:m>
                            <m:oMathPara xmlns:m="http://schemas.openxmlformats.org/officeDocument/2006/math">
                              <m:oMathParaPr>
                                <m:jc m:val="centerGroup"/>
                              </m:oMathParaPr>
                              <m:oMath xmlns:m="http://schemas.openxmlformats.org/officeDocument/2006/math">
                                <m:r>
                                  <a:rPr lang="en-CA" sz="1800" b="0" i="1" smtClean="0">
                                    <a:latin typeface="Cambria Math" panose="02040503050406030204" pitchFamily="18" charset="0"/>
                                  </a:rPr>
                                  <m:t>𝑊</m:t>
                                </m:r>
                              </m:oMath>
                            </m:oMathPara>
                          </a14:m>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Transformational matrix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5419240"/>
                      </a:ext>
                    </a:extLst>
                  </a:tr>
                  <a:tr h="334707">
                    <a:tc>
                      <a:txBody>
                        <a:bodyPr/>
                        <a:lstStyle/>
                        <a:p>
                          <a:pPr algn="ctr"/>
                          <a14:m>
                            <m:oMathPara xmlns:m="http://schemas.openxmlformats.org/officeDocument/2006/math">
                              <m:oMathParaPr>
                                <m:jc m:val="centerGroup"/>
                              </m:oMathParaPr>
                              <m:oMath xmlns:m="http://schemas.openxmlformats.org/officeDocument/2006/math">
                                <m:r>
                                  <a:rPr lang="en-CA" sz="1800" b="0" i="1" smtClean="0">
                                    <a:latin typeface="Cambria Math" panose="02040503050406030204" pitchFamily="18" charset="0"/>
                                  </a:rPr>
                                  <m:t>𝑌</m:t>
                                </m:r>
                              </m:oMath>
                            </m:oMathPara>
                          </a14:m>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Transformed Output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54461131"/>
                      </a:ext>
                    </a:extLst>
                  </a:tr>
                  <a:tr h="334707">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m:rPr>
                                    <m:sty m:val="p"/>
                                  </m:rPr>
                                  <a:rPr lang="en-CA" sz="1800" b="0" i="0" smtClean="0">
                                    <a:latin typeface="Cambria Math" panose="02040503050406030204" pitchFamily="18" charset="0"/>
                                  </a:rPr>
                                  <m:t>X</m:t>
                                </m:r>
                              </m:oMath>
                            </m:oMathPara>
                          </a14:m>
                          <a:endParaRPr lang="en-CA"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Transformed Input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4771218"/>
                      </a:ext>
                    </a:extLst>
                  </a:tr>
                  <a:tr h="334707">
                    <a:tc>
                      <a:txBody>
                        <a:bodyPr/>
                        <a:lstStyle/>
                        <a:p>
                          <a:pPr algn="ctr"/>
                          <a14:m>
                            <m:oMathPara xmlns:m="http://schemas.openxmlformats.org/officeDocument/2006/math">
                              <m:oMathParaPr>
                                <m:jc m:val="centerGroup"/>
                              </m:oMathParaPr>
                              <m:oMath xmlns:m="http://schemas.openxmlformats.org/officeDocument/2006/math">
                                <m:acc>
                                  <m:accPr>
                                    <m:chr m:val="⃗"/>
                                    <m:ctrlPr>
                                      <a:rPr lang="en-CA" sz="1800" b="0" i="1" kern="100" smtClean="0">
                                        <a:latin typeface="Cambria Math" panose="02040503050406030204" pitchFamily="18" charset="0"/>
                                        <a:ea typeface="Calibri" panose="020F0502020204030204" pitchFamily="34" charset="0"/>
                                        <a:cs typeface="Times New Roman" panose="02020603050405020304" pitchFamily="18" charset="0"/>
                                      </a:rPr>
                                    </m:ctrlPr>
                                  </m:accPr>
                                  <m:e>
                                    <m:r>
                                      <a:rPr lang="en-CA" sz="1800" b="0" i="1" kern="100" smtClean="0">
                                        <a:latin typeface="Cambria Math" panose="02040503050406030204" pitchFamily="18" charset="0"/>
                                        <a:ea typeface="Calibri" panose="020F0502020204030204" pitchFamily="34" charset="0"/>
                                        <a:cs typeface="Times New Roman" panose="02020603050405020304" pitchFamily="18" charset="0"/>
                                      </a:rPr>
                                      <m:t>𝑣</m:t>
                                    </m:r>
                                  </m:e>
                                </m:acc>
                              </m:oMath>
                            </m:oMathPara>
                          </a14:m>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Eigen Vector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0053995"/>
                      </a:ext>
                    </a:extLst>
                  </a:tr>
                </a:tbl>
              </a:graphicData>
            </a:graphic>
          </p:graphicFrame>
        </mc:Choice>
        <mc:Fallback>
          <p:graphicFrame>
            <p:nvGraphicFramePr>
              <p:cNvPr id="3" name="Table 2">
                <a:extLst>
                  <a:ext uri="{FF2B5EF4-FFF2-40B4-BE49-F238E27FC236}">
                    <a16:creationId xmlns:a16="http://schemas.microsoft.com/office/drawing/2014/main" id="{5E777E82-DF17-49D7-6D96-5BD674FC738E}"/>
                  </a:ext>
                </a:extLst>
              </p:cNvPr>
              <p:cNvGraphicFramePr>
                <a:graphicFrameLocks noGrp="1"/>
              </p:cNvGraphicFramePr>
              <p:nvPr>
                <p:extLst>
                  <p:ext uri="{D42A27DB-BD31-4B8C-83A1-F6EECF244321}">
                    <p14:modId xmlns:p14="http://schemas.microsoft.com/office/powerpoint/2010/main" val="1206793697"/>
                  </p:ext>
                </p:extLst>
              </p:nvPr>
            </p:nvGraphicFramePr>
            <p:xfrm>
              <a:off x="7759992" y="1485679"/>
              <a:ext cx="4172858" cy="3200400"/>
            </p:xfrm>
            <a:graphic>
              <a:graphicData uri="http://schemas.openxmlformats.org/drawingml/2006/table">
                <a:tbl>
                  <a:tblPr firstRow="1" bandRow="1">
                    <a:tableStyleId>{5C22544A-7EE6-4342-B048-85BDC9FD1C3A}</a:tableStyleId>
                  </a:tblPr>
                  <a:tblGrid>
                    <a:gridCol w="2086429">
                      <a:extLst>
                        <a:ext uri="{9D8B030D-6E8A-4147-A177-3AD203B41FA5}">
                          <a16:colId xmlns:a16="http://schemas.microsoft.com/office/drawing/2014/main" val="2656214102"/>
                        </a:ext>
                      </a:extLst>
                    </a:gridCol>
                    <a:gridCol w="2086429">
                      <a:extLst>
                        <a:ext uri="{9D8B030D-6E8A-4147-A177-3AD203B41FA5}">
                          <a16:colId xmlns:a16="http://schemas.microsoft.com/office/drawing/2014/main" val="3166361903"/>
                        </a:ext>
                      </a:extLst>
                    </a:gridCol>
                  </a:tblGrid>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8333" r="-100583" b="-803333"/>
                          </a:stretch>
                        </a:blipFill>
                      </a:tcPr>
                    </a:tc>
                    <a:tc>
                      <a:txBody>
                        <a:bodyPr/>
                        <a:lstStyle/>
                        <a:p>
                          <a:r>
                            <a:rPr lang="en-IN" b="0" dirty="0">
                              <a:solidFill>
                                <a:schemeClr val="tx1"/>
                              </a:solidFill>
                              <a:latin typeface="Times New Roman" panose="02020603050405020304" pitchFamily="18" charset="0"/>
                              <a:cs typeface="Times New Roman" panose="02020603050405020304" pitchFamily="18" charset="0"/>
                            </a:rPr>
                            <a:t>Mean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05233884"/>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108333" r="-100583" b="-703333"/>
                          </a:stretch>
                        </a:blipFill>
                      </a:tcPr>
                    </a:tc>
                    <a:tc>
                      <a:txBody>
                        <a:bodyPr/>
                        <a:lstStyle/>
                        <a:p>
                          <a:r>
                            <a:rPr lang="en-IN" dirty="0">
                              <a:latin typeface="Times New Roman" panose="02020603050405020304" pitchFamily="18" charset="0"/>
                              <a:cs typeface="Times New Roman" panose="02020603050405020304" pitchFamily="18" charset="0"/>
                            </a:rPr>
                            <a:t>Scatter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855409"/>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208333" r="-100583" b="-603333"/>
                          </a:stretch>
                        </a:blipFill>
                      </a:tcPr>
                    </a:tc>
                    <a:tc>
                      <a:txBody>
                        <a:bodyPr/>
                        <a:lstStyle/>
                        <a:p>
                          <a:r>
                            <a:rPr lang="en-IN" dirty="0">
                              <a:latin typeface="Times New Roman" panose="02020603050405020304" pitchFamily="18" charset="0"/>
                              <a:cs typeface="Times New Roman" panose="02020603050405020304" pitchFamily="18" charset="0"/>
                            </a:rPr>
                            <a:t>Number of classes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1533610"/>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308333" r="-100583" b="-503333"/>
                          </a:stretch>
                        </a:blipFill>
                      </a:tcPr>
                    </a:tc>
                    <a:tc>
                      <a:txBody>
                        <a:bodyPr/>
                        <a:lstStyle/>
                        <a:p>
                          <a:r>
                            <a:rPr lang="en-IN" dirty="0">
                              <a:latin typeface="Times New Roman" panose="02020603050405020304" pitchFamily="18" charset="0"/>
                              <a:cs typeface="Times New Roman" panose="02020603050405020304" pitchFamily="18" charset="0"/>
                            </a:rPr>
                            <a:t>Eigen Values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5710231"/>
                      </a:ext>
                    </a:extLst>
                  </a:tr>
                  <a:tr h="64008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231132" r="-100583" b="-184906"/>
                          </a:stretch>
                        </a:blipFill>
                      </a:tcPr>
                    </a:tc>
                    <a:tc>
                      <a:txBody>
                        <a:bodyPr/>
                        <a:lstStyle/>
                        <a:p>
                          <a:r>
                            <a:rPr lang="en-IN" dirty="0">
                              <a:latin typeface="Times New Roman" panose="02020603050405020304" pitchFamily="18" charset="0"/>
                              <a:cs typeface="Times New Roman" panose="02020603050405020304" pitchFamily="18" charset="0"/>
                            </a:rPr>
                            <a:t>Transformational matrix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5419240"/>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585000" r="-100583" b="-226667"/>
                          </a:stretch>
                        </a:blipFill>
                      </a:tcPr>
                    </a:tc>
                    <a:tc>
                      <a:txBody>
                        <a:bodyPr/>
                        <a:lstStyle/>
                        <a:p>
                          <a:r>
                            <a:rPr lang="en-IN" dirty="0">
                              <a:latin typeface="Times New Roman" panose="02020603050405020304" pitchFamily="18" charset="0"/>
                              <a:cs typeface="Times New Roman" panose="02020603050405020304" pitchFamily="18" charset="0"/>
                            </a:rPr>
                            <a:t>Transformed Output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54461131"/>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685000" r="-100583" b="-126667"/>
                          </a:stretch>
                        </a:blipFill>
                      </a:tcPr>
                    </a:tc>
                    <a:tc>
                      <a:txBody>
                        <a:bodyPr/>
                        <a:lstStyle/>
                        <a:p>
                          <a:r>
                            <a:rPr lang="en-IN" dirty="0">
                              <a:latin typeface="Times New Roman" panose="02020603050405020304" pitchFamily="18" charset="0"/>
                              <a:cs typeface="Times New Roman" panose="02020603050405020304" pitchFamily="18" charset="0"/>
                            </a:rPr>
                            <a:t>Transformed Input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4771218"/>
                      </a:ext>
                    </a:extLst>
                  </a:tr>
                  <a:tr h="36576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4"/>
                          <a:stretch>
                            <a:fillRect l="-292" t="-785000" r="-100583" b="-26667"/>
                          </a:stretch>
                        </a:blipFill>
                      </a:tcPr>
                    </a:tc>
                    <a:tc>
                      <a:txBody>
                        <a:bodyPr/>
                        <a:lstStyle/>
                        <a:p>
                          <a:r>
                            <a:rPr lang="en-IN" dirty="0">
                              <a:latin typeface="Times New Roman" panose="02020603050405020304" pitchFamily="18" charset="0"/>
                              <a:cs typeface="Times New Roman" panose="02020603050405020304" pitchFamily="18" charset="0"/>
                            </a:rPr>
                            <a:t>Eigen Vector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0053995"/>
                      </a:ext>
                    </a:extLst>
                  </a:tr>
                </a:tbl>
              </a:graphicData>
            </a:graphic>
          </p:graphicFrame>
        </mc:Fallback>
      </mc:AlternateContent>
      <p:sp>
        <p:nvSpPr>
          <p:cNvPr id="5" name="TextBox 4">
            <a:extLst>
              <a:ext uri="{FF2B5EF4-FFF2-40B4-BE49-F238E27FC236}">
                <a16:creationId xmlns:a16="http://schemas.microsoft.com/office/drawing/2014/main" id="{9124F3BA-AFBF-6A66-0544-402F2A355252}"/>
              </a:ext>
            </a:extLst>
          </p:cNvPr>
          <p:cNvSpPr txBox="1"/>
          <p:nvPr/>
        </p:nvSpPr>
        <p:spPr>
          <a:xfrm>
            <a:off x="8525880" y="4686079"/>
            <a:ext cx="6144208" cy="323165"/>
          </a:xfrm>
          <a:prstGeom prst="rect">
            <a:avLst/>
          </a:prstGeom>
          <a:noFill/>
        </p:spPr>
        <p:txBody>
          <a:bodyPr wrap="square">
            <a:spAutoFit/>
          </a:bodyPr>
          <a:lstStyle/>
          <a:p>
            <a:r>
              <a:rPr lang="en-US" sz="1500" dirty="0">
                <a:latin typeface="Times New Roman" panose="02020603050405020304" pitchFamily="18" charset="0"/>
                <a:cs typeface="Times New Roman" panose="02020603050405020304" pitchFamily="18" charset="0"/>
              </a:rPr>
              <a:t>Table2. Variables and their Meanings.</a:t>
            </a:r>
            <a:endParaRPr lang="en-IN" sz="1500" dirty="0"/>
          </a:p>
        </p:txBody>
      </p:sp>
    </p:spTree>
    <p:extLst>
      <p:ext uri="{BB962C8B-B14F-4D97-AF65-F5344CB8AC3E}">
        <p14:creationId xmlns:p14="http://schemas.microsoft.com/office/powerpoint/2010/main" val="299844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C3434-CB64-4461-8901-304A83449A92}"/>
              </a:ext>
            </a:extLst>
          </p:cNvPr>
          <p:cNvSpPr>
            <a:spLocks noGrp="1"/>
          </p:cNvSpPr>
          <p:nvPr>
            <p:ph type="title"/>
          </p:nvPr>
        </p:nvSpPr>
        <p:spPr>
          <a:xfrm>
            <a:off x="315532" y="365126"/>
            <a:ext cx="6445876" cy="744484"/>
          </a:xfrm>
        </p:spPr>
        <p:txBody>
          <a:bodyPr>
            <a:normAutofit/>
          </a:bodyPr>
          <a:lstStyle/>
          <a:p>
            <a:r>
              <a:rPr lang="en-CA" sz="3200" b="1" dirty="0">
                <a:latin typeface="Times New Roman" panose="02020603050405020304" pitchFamily="18" charset="0"/>
                <a:cs typeface="Times New Roman" panose="02020603050405020304" pitchFamily="18" charset="0"/>
              </a:rPr>
              <a:t>Program Implementation</a:t>
            </a:r>
          </a:p>
        </p:txBody>
      </p:sp>
      <p:sp>
        <p:nvSpPr>
          <p:cNvPr id="8" name="Slide Number Placeholder 3">
            <a:extLst>
              <a:ext uri="{FF2B5EF4-FFF2-40B4-BE49-F238E27FC236}">
                <a16:creationId xmlns:a16="http://schemas.microsoft.com/office/drawing/2014/main" id="{F2332AF9-D1C3-644B-61B1-ABD4DEECFEED}"/>
              </a:ext>
            </a:extLst>
          </p:cNvPr>
          <p:cNvSpPr>
            <a:spLocks noGrp="1"/>
          </p:cNvSpPr>
          <p:nvPr>
            <p:ph type="sldNum" sz="quarter" idx="12"/>
          </p:nvPr>
        </p:nvSpPr>
        <p:spPr>
          <a:xfrm>
            <a:off x="0" y="6310311"/>
            <a:ext cx="2743200" cy="365125"/>
          </a:xfrm>
        </p:spPr>
        <p:txBody>
          <a:bodyPr/>
          <a:lstStyle/>
          <a:p>
            <a:fld id="{2DEBF6B5-A8B6-5742-91AE-8DC29EBB8E42}" type="slidenum">
              <a:rPr lang="en-US" smtClean="0"/>
              <a:t>14</a:t>
            </a:fld>
            <a:endParaRPr lang="en-US"/>
          </a:p>
        </p:txBody>
      </p:sp>
      <p:pic>
        <p:nvPicPr>
          <p:cNvPr id="4" name="Picture 3">
            <a:extLst>
              <a:ext uri="{FF2B5EF4-FFF2-40B4-BE49-F238E27FC236}">
                <a16:creationId xmlns:a16="http://schemas.microsoft.com/office/drawing/2014/main" id="{545B1512-61CF-D817-403A-6053578ED33E}"/>
              </a:ext>
            </a:extLst>
          </p:cNvPr>
          <p:cNvPicPr>
            <a:picLocks noChangeAspect="1"/>
          </p:cNvPicPr>
          <p:nvPr/>
        </p:nvPicPr>
        <p:blipFill>
          <a:blip r:embed="rId2"/>
          <a:stretch>
            <a:fillRect/>
          </a:stretch>
        </p:blipFill>
        <p:spPr>
          <a:xfrm>
            <a:off x="6249683" y="365126"/>
            <a:ext cx="5689034" cy="5562523"/>
          </a:xfrm>
          <a:prstGeom prst="rect">
            <a:avLst/>
          </a:prstGeom>
        </p:spPr>
      </p:pic>
      <p:pic>
        <p:nvPicPr>
          <p:cNvPr id="6" name="Picture 5">
            <a:extLst>
              <a:ext uri="{FF2B5EF4-FFF2-40B4-BE49-F238E27FC236}">
                <a16:creationId xmlns:a16="http://schemas.microsoft.com/office/drawing/2014/main" id="{25C54039-4B3D-6667-AACA-FCFDE5177879}"/>
              </a:ext>
            </a:extLst>
          </p:cNvPr>
          <p:cNvPicPr>
            <a:picLocks noChangeAspect="1"/>
          </p:cNvPicPr>
          <p:nvPr/>
        </p:nvPicPr>
        <p:blipFill>
          <a:blip r:embed="rId3"/>
          <a:stretch>
            <a:fillRect/>
          </a:stretch>
        </p:blipFill>
        <p:spPr>
          <a:xfrm>
            <a:off x="587016" y="1512687"/>
            <a:ext cx="4844968" cy="3550225"/>
          </a:xfrm>
          <a:prstGeom prst="rect">
            <a:avLst/>
          </a:prstGeom>
        </p:spPr>
      </p:pic>
      <p:sp>
        <p:nvSpPr>
          <p:cNvPr id="7" name="TextBox 6">
            <a:extLst>
              <a:ext uri="{FF2B5EF4-FFF2-40B4-BE49-F238E27FC236}">
                <a16:creationId xmlns:a16="http://schemas.microsoft.com/office/drawing/2014/main" id="{F275021B-5CD9-6A1E-26BF-F011419EEA08}"/>
              </a:ext>
            </a:extLst>
          </p:cNvPr>
          <p:cNvSpPr txBox="1"/>
          <p:nvPr/>
        </p:nvSpPr>
        <p:spPr>
          <a:xfrm>
            <a:off x="2169058" y="5465989"/>
            <a:ext cx="1991903" cy="323165"/>
          </a:xfrm>
          <a:prstGeom prst="rect">
            <a:avLst/>
          </a:prstGeom>
          <a:noFill/>
        </p:spPr>
        <p:txBody>
          <a:bodyPr wrap="square">
            <a:spAutoFit/>
          </a:bodyPr>
          <a:lstStyle/>
          <a:p>
            <a:r>
              <a:rPr lang="en-CA" sz="1500" dirty="0">
                <a:latin typeface="Times New Roman" panose="02020603050405020304" pitchFamily="18" charset="0"/>
                <a:cs typeface="Times New Roman" panose="02020603050405020304" pitchFamily="18" charset="0"/>
                <a:hlinkClick r:id="rId4"/>
              </a:rPr>
              <a:t>https://bit.ly/47yFoVN</a:t>
            </a:r>
            <a:endParaRPr lang="en-CA" sz="15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4401EBA-44A1-E15F-8852-84E844192663}"/>
              </a:ext>
            </a:extLst>
          </p:cNvPr>
          <p:cNvSpPr txBox="1"/>
          <p:nvPr/>
        </p:nvSpPr>
        <p:spPr>
          <a:xfrm>
            <a:off x="1196939" y="5188985"/>
            <a:ext cx="3936142" cy="323165"/>
          </a:xfrm>
          <a:prstGeom prst="rect">
            <a:avLst/>
          </a:prstGeom>
          <a:noFill/>
        </p:spPr>
        <p:txBody>
          <a:bodyPr wrap="none" rtlCol="0">
            <a:spAutoFit/>
          </a:bodyPr>
          <a:lstStyle/>
          <a:p>
            <a:r>
              <a:rPr lang="en-CA" sz="1500" dirty="0">
                <a:latin typeface="Times New Roman" panose="02020603050405020304" pitchFamily="18" charset="0"/>
                <a:cs typeface="Times New Roman" panose="02020603050405020304" pitchFamily="18" charset="0"/>
              </a:rPr>
              <a:t>Fig.11 Iris dataset plot on PCA Component Axes</a:t>
            </a:r>
          </a:p>
        </p:txBody>
      </p:sp>
    </p:spTree>
    <p:extLst>
      <p:ext uri="{BB962C8B-B14F-4D97-AF65-F5344CB8AC3E}">
        <p14:creationId xmlns:p14="http://schemas.microsoft.com/office/powerpoint/2010/main" val="3975432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3">
            <a:extLst>
              <a:ext uri="{FF2B5EF4-FFF2-40B4-BE49-F238E27FC236}">
                <a16:creationId xmlns:a16="http://schemas.microsoft.com/office/drawing/2014/main" id="{F2332AF9-D1C3-644B-61B1-ABD4DEECFEED}"/>
              </a:ext>
            </a:extLst>
          </p:cNvPr>
          <p:cNvSpPr>
            <a:spLocks noGrp="1"/>
          </p:cNvSpPr>
          <p:nvPr>
            <p:ph type="sldNum" sz="quarter" idx="12"/>
          </p:nvPr>
        </p:nvSpPr>
        <p:spPr>
          <a:xfrm>
            <a:off x="0" y="6310311"/>
            <a:ext cx="2743200" cy="365125"/>
          </a:xfrm>
        </p:spPr>
        <p:txBody>
          <a:bodyPr/>
          <a:lstStyle/>
          <a:p>
            <a:fld id="{2DEBF6B5-A8B6-5742-91AE-8DC29EBB8E42}" type="slidenum">
              <a:rPr lang="en-US" smtClean="0"/>
              <a:t>15</a:t>
            </a:fld>
            <a:endParaRPr lang="en-US" dirty="0"/>
          </a:p>
        </p:txBody>
      </p:sp>
      <p:sp>
        <p:nvSpPr>
          <p:cNvPr id="4" name="Title 3">
            <a:extLst>
              <a:ext uri="{FF2B5EF4-FFF2-40B4-BE49-F238E27FC236}">
                <a16:creationId xmlns:a16="http://schemas.microsoft.com/office/drawing/2014/main" id="{301CF675-9B48-4666-048C-38FCF63F99D5}"/>
              </a:ext>
            </a:extLst>
          </p:cNvPr>
          <p:cNvSpPr>
            <a:spLocks noGrp="1"/>
          </p:cNvSpPr>
          <p:nvPr>
            <p:ph type="title"/>
          </p:nvPr>
        </p:nvSpPr>
        <p:spPr>
          <a:xfrm>
            <a:off x="839788" y="365126"/>
            <a:ext cx="6018212" cy="687976"/>
          </a:xfrm>
        </p:spPr>
        <p:txBody>
          <a:bodyPr>
            <a:normAutofit/>
          </a:bodyPr>
          <a:lstStyle/>
          <a:p>
            <a:r>
              <a:rPr lang="en-CA" sz="3200" b="1" dirty="0">
                <a:latin typeface="Times New Roman" panose="02020603050405020304" pitchFamily="18" charset="0"/>
                <a:cs typeface="Times New Roman" panose="02020603050405020304" pitchFamily="18" charset="0"/>
              </a:rPr>
              <a:t>Program Implementation</a:t>
            </a:r>
          </a:p>
        </p:txBody>
      </p:sp>
      <p:pic>
        <p:nvPicPr>
          <p:cNvPr id="6" name="Picture 5">
            <a:extLst>
              <a:ext uri="{FF2B5EF4-FFF2-40B4-BE49-F238E27FC236}">
                <a16:creationId xmlns:a16="http://schemas.microsoft.com/office/drawing/2014/main" id="{4072CF44-C5E8-42BB-B171-A8CB84F04AD3}"/>
              </a:ext>
            </a:extLst>
          </p:cNvPr>
          <p:cNvPicPr>
            <a:picLocks noChangeAspect="1"/>
          </p:cNvPicPr>
          <p:nvPr/>
        </p:nvPicPr>
        <p:blipFill>
          <a:blip r:embed="rId2"/>
          <a:stretch>
            <a:fillRect/>
          </a:stretch>
        </p:blipFill>
        <p:spPr>
          <a:xfrm>
            <a:off x="6149083" y="136524"/>
            <a:ext cx="5961235" cy="5934033"/>
          </a:xfrm>
          <a:prstGeom prst="rect">
            <a:avLst/>
          </a:prstGeom>
        </p:spPr>
      </p:pic>
      <p:pic>
        <p:nvPicPr>
          <p:cNvPr id="9" name="Picture 8">
            <a:extLst>
              <a:ext uri="{FF2B5EF4-FFF2-40B4-BE49-F238E27FC236}">
                <a16:creationId xmlns:a16="http://schemas.microsoft.com/office/drawing/2014/main" id="{F8E36AC3-2DDC-58A2-A987-1801E77A3ECD}"/>
              </a:ext>
            </a:extLst>
          </p:cNvPr>
          <p:cNvPicPr>
            <a:picLocks noChangeAspect="1"/>
          </p:cNvPicPr>
          <p:nvPr/>
        </p:nvPicPr>
        <p:blipFill>
          <a:blip r:embed="rId3"/>
          <a:stretch>
            <a:fillRect/>
          </a:stretch>
        </p:blipFill>
        <p:spPr>
          <a:xfrm>
            <a:off x="660583" y="1477510"/>
            <a:ext cx="4877189" cy="3715746"/>
          </a:xfrm>
          <a:prstGeom prst="rect">
            <a:avLst/>
          </a:prstGeom>
        </p:spPr>
      </p:pic>
      <p:sp>
        <p:nvSpPr>
          <p:cNvPr id="11" name="TextBox 10">
            <a:extLst>
              <a:ext uri="{FF2B5EF4-FFF2-40B4-BE49-F238E27FC236}">
                <a16:creationId xmlns:a16="http://schemas.microsoft.com/office/drawing/2014/main" id="{A81599F5-DCC8-93B7-33C3-03F77942C298}"/>
              </a:ext>
            </a:extLst>
          </p:cNvPr>
          <p:cNvSpPr txBox="1"/>
          <p:nvPr/>
        </p:nvSpPr>
        <p:spPr>
          <a:xfrm>
            <a:off x="2409480" y="5715063"/>
            <a:ext cx="2392594" cy="323165"/>
          </a:xfrm>
          <a:prstGeom prst="rect">
            <a:avLst/>
          </a:prstGeom>
          <a:noFill/>
        </p:spPr>
        <p:txBody>
          <a:bodyPr wrap="square">
            <a:spAutoFit/>
          </a:bodyPr>
          <a:lstStyle/>
          <a:p>
            <a:r>
              <a:rPr lang="en-CA" sz="1500" dirty="0">
                <a:latin typeface="Times New Roman" panose="02020603050405020304" pitchFamily="18" charset="0"/>
                <a:cs typeface="Times New Roman" panose="02020603050405020304" pitchFamily="18" charset="0"/>
                <a:hlinkClick r:id="rId4"/>
              </a:rPr>
              <a:t>https://bit.ly/47yFoVN</a:t>
            </a:r>
            <a:endParaRPr lang="en-CA" sz="15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614E5048-1655-9F0C-DA27-2CBB64EA5A66}"/>
              </a:ext>
            </a:extLst>
          </p:cNvPr>
          <p:cNvSpPr txBox="1"/>
          <p:nvPr/>
        </p:nvSpPr>
        <p:spPr>
          <a:xfrm>
            <a:off x="1125020" y="5414481"/>
            <a:ext cx="4060279" cy="323165"/>
          </a:xfrm>
          <a:prstGeom prst="rect">
            <a:avLst/>
          </a:prstGeom>
          <a:noFill/>
        </p:spPr>
        <p:txBody>
          <a:bodyPr wrap="none" rtlCol="0">
            <a:spAutoFit/>
          </a:bodyPr>
          <a:lstStyle/>
          <a:p>
            <a:r>
              <a:rPr lang="en-CA" sz="1500" dirty="0">
                <a:latin typeface="Times New Roman" panose="02020603050405020304" pitchFamily="18" charset="0"/>
                <a:cs typeface="Times New Roman" panose="02020603050405020304" pitchFamily="18" charset="0"/>
              </a:rPr>
              <a:t>Fig. 12  Iris dataset plot on LDA Component Axes</a:t>
            </a:r>
          </a:p>
        </p:txBody>
      </p:sp>
    </p:spTree>
    <p:extLst>
      <p:ext uri="{BB962C8B-B14F-4D97-AF65-F5344CB8AC3E}">
        <p14:creationId xmlns:p14="http://schemas.microsoft.com/office/powerpoint/2010/main" val="3037483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0" y="6287770"/>
            <a:ext cx="2743200" cy="365125"/>
          </a:xfrm>
        </p:spPr>
        <p:txBody>
          <a:bodyPr/>
          <a:lstStyle/>
          <a:p>
            <a:fld id="{2DEBF6B5-A8B6-5742-91AE-8DC29EBB8E42}" type="slidenum">
              <a:rPr lang="en-US" smtClean="0"/>
              <a:t>16</a:t>
            </a:fld>
            <a:endParaRPr lang="en-US" dirty="0"/>
          </a:p>
        </p:txBody>
      </p:sp>
      <p:sp>
        <p:nvSpPr>
          <p:cNvPr id="4" name="Rounded Rectangle 3"/>
          <p:cNvSpPr/>
          <p:nvPr/>
        </p:nvSpPr>
        <p:spPr>
          <a:xfrm>
            <a:off x="7647305" y="424815"/>
            <a:ext cx="4027170" cy="26885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buFont typeface="Arial" panose="020B0604020202020204" pitchFamily="34" charset="0"/>
              <a:buChar char="•"/>
            </a:pPr>
            <a:r>
              <a:rPr lang="en-CA" altLang="en-US" sz="2400" dirty="0">
                <a:latin typeface="Times New Roman" panose="02020603050405020304" charset="0"/>
                <a:ea typeface="SimSun" panose="02010600030101010101" pitchFamily="2" charset="-122"/>
                <a:cs typeface="Times New Roman" panose="02020603050405020304" charset="0"/>
                <a:sym typeface="+mn-ea"/>
              </a:rPr>
              <a:t>Face recognition &amp; Biometrics</a:t>
            </a:r>
          </a:p>
          <a:p>
            <a:pPr marL="342900" indent="-342900">
              <a:buFont typeface="Arial" panose="020B0604020202020204" pitchFamily="34" charset="0"/>
              <a:buChar char="•"/>
            </a:pPr>
            <a:r>
              <a:rPr lang="en-CA" altLang="en-US" sz="2400" dirty="0">
                <a:latin typeface="Times New Roman" panose="02020603050405020304" charset="0"/>
                <a:ea typeface="SimSun" panose="02010600030101010101" pitchFamily="2" charset="-122"/>
                <a:cs typeface="Times New Roman" panose="02020603050405020304" charset="0"/>
                <a:sym typeface="+mn-ea"/>
              </a:rPr>
              <a:t>E</a:t>
            </a:r>
            <a:r>
              <a:rPr lang="en-US" sz="2400" dirty="0">
                <a:latin typeface="Times New Roman" panose="02020603050405020304" charset="0"/>
                <a:ea typeface="SimSun" panose="02010600030101010101" pitchFamily="2" charset="-122"/>
                <a:cs typeface="Times New Roman" panose="02020603050405020304" charset="0"/>
                <a:sym typeface="+mn-ea"/>
              </a:rPr>
              <a:t>ach face is represented as the combination of a number of pixel values. </a:t>
            </a:r>
          </a:p>
          <a:p>
            <a:pPr marL="342900" indent="-342900">
              <a:buFont typeface="Arial" panose="020B0604020202020204" pitchFamily="34" charset="0"/>
              <a:buChar char="•"/>
            </a:pPr>
            <a:r>
              <a:rPr lang="en-US" sz="2400" dirty="0">
                <a:latin typeface="Times New Roman" panose="02020603050405020304" charset="0"/>
                <a:ea typeface="SimSun" panose="02010600030101010101" pitchFamily="2" charset="-122"/>
                <a:cs typeface="Times New Roman" panose="02020603050405020304" charset="0"/>
                <a:sym typeface="+mn-ea"/>
              </a:rPr>
              <a:t>LDA is used to minimize the number of features</a:t>
            </a:r>
            <a:endParaRPr lang="en-US" sz="2400" dirty="0">
              <a:latin typeface="Times New Roman" panose="02020603050405020304" charset="0"/>
              <a:cs typeface="Times New Roman" panose="02020603050405020304" charset="0"/>
            </a:endParaRPr>
          </a:p>
        </p:txBody>
      </p:sp>
      <p:sp>
        <p:nvSpPr>
          <p:cNvPr id="5" name="Oval 4"/>
          <p:cNvSpPr/>
          <p:nvPr/>
        </p:nvSpPr>
        <p:spPr>
          <a:xfrm>
            <a:off x="3751580" y="2332355"/>
            <a:ext cx="4231005" cy="162369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3200">
                <a:latin typeface="Times New Roman" panose="02020603050405020304" charset="0"/>
                <a:cs typeface="Times New Roman" panose="02020603050405020304" charset="0"/>
              </a:rPr>
              <a:t>Applications of LDA</a:t>
            </a:r>
          </a:p>
        </p:txBody>
      </p:sp>
      <p:sp>
        <p:nvSpPr>
          <p:cNvPr id="6" name="Rounded Rectangle 5"/>
          <p:cNvSpPr/>
          <p:nvPr/>
        </p:nvSpPr>
        <p:spPr>
          <a:xfrm>
            <a:off x="65405" y="3462655"/>
            <a:ext cx="4554220" cy="26885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buFont typeface="Arial" panose="020B0604020202020204" pitchFamily="34" charset="0"/>
              <a:buChar char="•"/>
            </a:pPr>
            <a:r>
              <a:rPr lang="en-US" sz="2400" dirty="0">
                <a:latin typeface="Times New Roman" panose="02020603050405020304" charset="0"/>
                <a:ea typeface="SimSun" panose="02010600030101010101" pitchFamily="2" charset="-122"/>
                <a:cs typeface="Times New Roman" panose="02020603050405020304" charset="0"/>
                <a:sym typeface="+mn-ea"/>
              </a:rPr>
              <a:t> </a:t>
            </a:r>
            <a:r>
              <a:rPr lang="en-CA" altLang="en-US" sz="2400" dirty="0">
                <a:latin typeface="Times New Roman" panose="02020603050405020304" charset="0"/>
                <a:ea typeface="SimSun" panose="02010600030101010101" pitchFamily="2" charset="-122"/>
                <a:cs typeface="Times New Roman" panose="02020603050405020304" charset="0"/>
                <a:sym typeface="+mn-ea"/>
              </a:rPr>
              <a:t>To </a:t>
            </a:r>
            <a:r>
              <a:rPr lang="en-US" sz="2400" dirty="0">
                <a:latin typeface="Times New Roman" panose="02020603050405020304" charset="0"/>
                <a:ea typeface="SimSun" panose="02010600030101010101" pitchFamily="2" charset="-122"/>
                <a:cs typeface="Times New Roman" panose="02020603050405020304" charset="0"/>
                <a:sym typeface="+mn-ea"/>
              </a:rPr>
              <a:t>classify the patient disease</a:t>
            </a:r>
            <a:r>
              <a:rPr lang="en-CA" altLang="en-US" sz="2400" dirty="0">
                <a:latin typeface="Times New Roman" panose="02020603050405020304" charset="0"/>
                <a:ea typeface="SimSun" panose="02010600030101010101" pitchFamily="2" charset="-122"/>
                <a:cs typeface="Times New Roman" panose="02020603050405020304" charset="0"/>
                <a:sym typeface="+mn-ea"/>
              </a:rPr>
              <a:t>(Either increase or decrease pace of treatment)</a:t>
            </a:r>
            <a:endParaRPr lang="en-US" sz="2400" dirty="0">
              <a:latin typeface="Times New Roman" panose="02020603050405020304" charset="0"/>
              <a:ea typeface="SimSun" panose="02010600030101010101" pitchFamily="2" charset="-122"/>
              <a:cs typeface="Times New Roman" panose="02020603050405020304" charset="0"/>
              <a:sym typeface="+mn-ea"/>
            </a:endParaRP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rPr>
              <a:t>Drug suitability</a:t>
            </a: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rPr>
              <a:t>Early detection of disease(EHR data)</a:t>
            </a:r>
          </a:p>
          <a:p>
            <a:pPr marL="228600" indent="-228600"/>
            <a:endParaRPr lang="en-CA" altLang="en-US" sz="2400" dirty="0">
              <a:latin typeface="Times New Roman" panose="02020603050405020304" charset="0"/>
              <a:cs typeface="Times New Roman" panose="02020603050405020304" charset="0"/>
            </a:endParaRPr>
          </a:p>
        </p:txBody>
      </p:sp>
      <p:pic>
        <p:nvPicPr>
          <p:cNvPr id="7" name="Picture 6" descr="medical"/>
          <p:cNvPicPr>
            <a:picLocks noChangeAspect="1"/>
          </p:cNvPicPr>
          <p:nvPr/>
        </p:nvPicPr>
        <p:blipFill>
          <a:blip r:embed="rId2"/>
          <a:stretch>
            <a:fillRect/>
          </a:stretch>
        </p:blipFill>
        <p:spPr>
          <a:xfrm>
            <a:off x="64494" y="637541"/>
            <a:ext cx="3548656" cy="2688590"/>
          </a:xfrm>
          <a:prstGeom prst="rect">
            <a:avLst/>
          </a:prstGeom>
        </p:spPr>
      </p:pic>
      <p:pic>
        <p:nvPicPr>
          <p:cNvPr id="8" name="Picture 7">
            <a:extLst>
              <a:ext uri="{FF2B5EF4-FFF2-40B4-BE49-F238E27FC236}">
                <a16:creationId xmlns:a16="http://schemas.microsoft.com/office/drawing/2014/main" id="{AA1B9FFB-723A-94DF-3FD4-18F61DB00D33}"/>
              </a:ext>
            </a:extLst>
          </p:cNvPr>
          <p:cNvPicPr>
            <a:picLocks noChangeAspect="1"/>
          </p:cNvPicPr>
          <p:nvPr/>
        </p:nvPicPr>
        <p:blipFill rotWithShape="1">
          <a:blip r:embed="rId3"/>
          <a:srcRect l="43560" r="16531"/>
          <a:stretch/>
        </p:blipFill>
        <p:spPr>
          <a:xfrm>
            <a:off x="8500188" y="3429000"/>
            <a:ext cx="2047035" cy="245615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0" y="6321181"/>
            <a:ext cx="2743200" cy="365125"/>
          </a:xfrm>
        </p:spPr>
        <p:txBody>
          <a:bodyPr/>
          <a:lstStyle/>
          <a:p>
            <a:fld id="{2DEBF6B5-A8B6-5742-91AE-8DC29EBB8E42}" type="slidenum">
              <a:rPr lang="en-US" smtClean="0"/>
              <a:t>17</a:t>
            </a:fld>
            <a:endParaRPr lang="en-US" dirty="0"/>
          </a:p>
        </p:txBody>
      </p:sp>
      <p:sp>
        <p:nvSpPr>
          <p:cNvPr id="5" name="Oval 4"/>
          <p:cNvSpPr/>
          <p:nvPr/>
        </p:nvSpPr>
        <p:spPr>
          <a:xfrm>
            <a:off x="3488055" y="2564765"/>
            <a:ext cx="4686935" cy="128968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3200">
                <a:latin typeface="Times New Roman" panose="02020603050405020304" charset="0"/>
                <a:cs typeface="Times New Roman" panose="02020603050405020304" charset="0"/>
              </a:rPr>
              <a:t>Applications of LDA</a:t>
            </a:r>
          </a:p>
        </p:txBody>
      </p:sp>
      <p:sp>
        <p:nvSpPr>
          <p:cNvPr id="4" name="Rounded Rectangle 3"/>
          <p:cNvSpPr/>
          <p:nvPr/>
        </p:nvSpPr>
        <p:spPr>
          <a:xfrm>
            <a:off x="5791835" y="241935"/>
            <a:ext cx="6247765" cy="253682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228600" indent="-228600"/>
            <a:r>
              <a:rPr lang="en-US" sz="2400" b="1" dirty="0">
                <a:latin typeface="Times New Roman" panose="02020603050405020304" charset="0"/>
                <a:ea typeface="SimSun" panose="02010600030101010101" pitchFamily="2" charset="-122"/>
                <a:cs typeface="Times New Roman" panose="02020603050405020304" charset="0"/>
                <a:sym typeface="+mn-ea"/>
              </a:rPr>
              <a:t>Marketing and Customer Segmentation: </a:t>
            </a:r>
          </a:p>
          <a:p>
            <a:pPr marL="228600" indent="-228600"/>
            <a:r>
              <a:rPr lang="en-US" sz="2400" dirty="0">
                <a:latin typeface="Times New Roman" panose="02020603050405020304" charset="0"/>
                <a:ea typeface="SimSun" panose="02010600030101010101" pitchFamily="2" charset="-122"/>
                <a:cs typeface="Times New Roman" panose="02020603050405020304" charset="0"/>
                <a:sym typeface="+mn-ea"/>
              </a:rPr>
              <a:t> </a:t>
            </a:r>
          </a:p>
          <a:p>
            <a:pPr marL="342900" indent="-342900">
              <a:buFont typeface="Arial" panose="020B0604020202020204" pitchFamily="34" charset="0"/>
              <a:buChar char="•"/>
            </a:pPr>
            <a:r>
              <a:rPr lang="en-CA" altLang="en-US" sz="2400" dirty="0">
                <a:latin typeface="Times New Roman" panose="02020603050405020304" charset="0"/>
                <a:ea typeface="SimSun" panose="02010600030101010101" pitchFamily="2" charset="-122"/>
                <a:cs typeface="Times New Roman" panose="02020603050405020304" charset="0"/>
                <a:sym typeface="+mn-ea"/>
              </a:rPr>
              <a:t>   </a:t>
            </a:r>
            <a:r>
              <a:rPr lang="en-US" sz="2400" dirty="0">
                <a:latin typeface="Times New Roman" panose="02020603050405020304" charset="0"/>
                <a:ea typeface="SimSun" panose="02010600030101010101" pitchFamily="2" charset="-122"/>
                <a:cs typeface="Times New Roman" panose="02020603050405020304" charset="0"/>
                <a:sym typeface="+mn-ea"/>
              </a:rPr>
              <a:t>By classifying customers into different segments based on their purchasing behavior, demographic information, and preferences</a:t>
            </a:r>
            <a:r>
              <a:rPr lang="en-CA" altLang="en-US" sz="2400" dirty="0">
                <a:latin typeface="Times New Roman" panose="02020603050405020304" charset="0"/>
                <a:ea typeface="SimSun" panose="02010600030101010101" pitchFamily="2" charset="-122"/>
                <a:cs typeface="Times New Roman" panose="02020603050405020304" charset="0"/>
                <a:sym typeface="+mn-ea"/>
              </a:rPr>
              <a:t>.</a:t>
            </a:r>
            <a:endParaRPr lang="en-US" sz="2400" dirty="0">
              <a:latin typeface="Times New Roman" panose="02020603050405020304" charset="0"/>
              <a:ea typeface="SimSun" panose="02010600030101010101" pitchFamily="2" charset="-122"/>
              <a:cs typeface="Times New Roman" panose="02020603050405020304" charset="0"/>
              <a:sym typeface="+mn-ea"/>
            </a:endParaRPr>
          </a:p>
        </p:txBody>
      </p:sp>
      <p:pic>
        <p:nvPicPr>
          <p:cNvPr id="3" name="Picture 2" descr="cstmr"/>
          <p:cNvPicPr>
            <a:picLocks noChangeAspect="1"/>
          </p:cNvPicPr>
          <p:nvPr/>
        </p:nvPicPr>
        <p:blipFill>
          <a:blip r:embed="rId2"/>
          <a:stretch>
            <a:fillRect/>
          </a:stretch>
        </p:blipFill>
        <p:spPr>
          <a:xfrm>
            <a:off x="7959012" y="3055742"/>
            <a:ext cx="3571149" cy="3095503"/>
          </a:xfrm>
          <a:prstGeom prst="rect">
            <a:avLst/>
          </a:prstGeom>
        </p:spPr>
      </p:pic>
      <p:sp>
        <p:nvSpPr>
          <p:cNvPr id="6" name="Rounded Rectangle 5"/>
          <p:cNvSpPr/>
          <p:nvPr/>
        </p:nvSpPr>
        <p:spPr>
          <a:xfrm>
            <a:off x="65405" y="3462655"/>
            <a:ext cx="5629275" cy="26885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228600" indent="-228600"/>
            <a:r>
              <a:rPr lang="en-CA" altLang="en-US" sz="2400" b="1" dirty="0">
                <a:latin typeface="Times New Roman" panose="02020603050405020304" charset="0"/>
                <a:cs typeface="Times New Roman" panose="02020603050405020304" charset="0"/>
              </a:rPr>
              <a:t>Remote Sensing and Image Analysis:</a:t>
            </a: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rPr>
              <a:t>LDA can be used for classifying land cover types in satellite images or aerial photographs, which helps to differentiate between different types of terrain, vegetation, or land use.</a:t>
            </a:r>
          </a:p>
        </p:txBody>
      </p:sp>
      <p:pic>
        <p:nvPicPr>
          <p:cNvPr id="7" name="Picture 6" descr="rmt"/>
          <p:cNvPicPr>
            <a:picLocks noChangeAspect="1"/>
          </p:cNvPicPr>
          <p:nvPr/>
        </p:nvPicPr>
        <p:blipFill>
          <a:blip r:embed="rId3"/>
          <a:stretch>
            <a:fillRect/>
          </a:stretch>
        </p:blipFill>
        <p:spPr>
          <a:xfrm>
            <a:off x="764462" y="311856"/>
            <a:ext cx="3129652" cy="237831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0" y="6228080"/>
            <a:ext cx="2743200" cy="365125"/>
          </a:xfrm>
        </p:spPr>
        <p:txBody>
          <a:bodyPr/>
          <a:lstStyle/>
          <a:p>
            <a:fld id="{2DEBF6B5-A8B6-5742-91AE-8DC29EBB8E42}" type="slidenum">
              <a:rPr lang="en-US" smtClean="0"/>
              <a:t>18</a:t>
            </a:fld>
            <a:endParaRPr lang="en-US" dirty="0"/>
          </a:p>
        </p:txBody>
      </p:sp>
      <p:sp>
        <p:nvSpPr>
          <p:cNvPr id="4" name="Rounded Rectangle 3"/>
          <p:cNvSpPr/>
          <p:nvPr/>
        </p:nvSpPr>
        <p:spPr>
          <a:xfrm>
            <a:off x="5791835" y="241935"/>
            <a:ext cx="6247765" cy="253682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228600" indent="-228600"/>
            <a:r>
              <a:rPr lang="en-US" sz="2400" b="1" dirty="0">
                <a:latin typeface="Times New Roman" panose="02020603050405020304" charset="0"/>
                <a:ea typeface="SimSun" panose="02010600030101010101" pitchFamily="2" charset="-122"/>
                <a:cs typeface="Times New Roman" panose="02020603050405020304" charset="0"/>
                <a:sym typeface="+mn-ea"/>
              </a:rPr>
              <a:t>Quality Control and Manufacturing: </a:t>
            </a:r>
          </a:p>
          <a:p>
            <a:pPr marL="342900" indent="-342900">
              <a:buFont typeface="Arial" panose="020B0604020202020204" pitchFamily="34" charset="0"/>
              <a:buChar char="•"/>
            </a:pPr>
            <a:r>
              <a:rPr lang="en-CA" altLang="en-US" sz="2400" dirty="0">
                <a:latin typeface="Times New Roman" panose="02020603050405020304" charset="0"/>
                <a:ea typeface="SimSun" panose="02010600030101010101" pitchFamily="2" charset="-122"/>
                <a:cs typeface="Times New Roman" panose="02020603050405020304" charset="0"/>
                <a:sym typeface="+mn-ea"/>
              </a:rPr>
              <a:t>C</a:t>
            </a:r>
            <a:r>
              <a:rPr lang="en-US" sz="2400" dirty="0">
                <a:latin typeface="Times New Roman" panose="02020603050405020304" charset="0"/>
                <a:ea typeface="SimSun" panose="02010600030101010101" pitchFamily="2" charset="-122"/>
                <a:cs typeface="Times New Roman" panose="02020603050405020304" charset="0"/>
                <a:sym typeface="+mn-ea"/>
              </a:rPr>
              <a:t>an assist in identifying defects in products by classifying items as defective or non-defective.</a:t>
            </a:r>
          </a:p>
          <a:p>
            <a:pPr marL="342900" indent="-342900">
              <a:buFont typeface="Arial" panose="020B0604020202020204" pitchFamily="34" charset="0"/>
              <a:buChar char="•"/>
            </a:pPr>
            <a:r>
              <a:rPr lang="en-US" sz="2400" dirty="0">
                <a:latin typeface="Times New Roman" panose="02020603050405020304" charset="0"/>
                <a:ea typeface="SimSun" panose="02010600030101010101" pitchFamily="2" charset="-122"/>
                <a:cs typeface="Times New Roman" panose="02020603050405020304" charset="0"/>
                <a:sym typeface="+mn-ea"/>
              </a:rPr>
              <a:t> </a:t>
            </a:r>
            <a:r>
              <a:rPr lang="en-CA" altLang="en-US" sz="2400" dirty="0">
                <a:latin typeface="Times New Roman" panose="02020603050405020304" charset="0"/>
                <a:ea typeface="SimSun" panose="02010600030101010101" pitchFamily="2" charset="-122"/>
                <a:cs typeface="Times New Roman" panose="02020603050405020304" charset="0"/>
                <a:sym typeface="+mn-ea"/>
              </a:rPr>
              <a:t>Us</a:t>
            </a:r>
            <a:r>
              <a:rPr lang="en-US" sz="2400" dirty="0" err="1">
                <a:latin typeface="Times New Roman" panose="02020603050405020304" charset="0"/>
                <a:ea typeface="SimSun" panose="02010600030101010101" pitchFamily="2" charset="-122"/>
                <a:cs typeface="Times New Roman" panose="02020603050405020304" charset="0"/>
                <a:sym typeface="+mn-ea"/>
              </a:rPr>
              <a:t>eful</a:t>
            </a:r>
            <a:r>
              <a:rPr lang="en-US" sz="2400" dirty="0">
                <a:latin typeface="Times New Roman" panose="02020603050405020304" charset="0"/>
                <a:ea typeface="SimSun" panose="02010600030101010101" pitchFamily="2" charset="-122"/>
                <a:cs typeface="Times New Roman" panose="02020603050405020304" charset="0"/>
                <a:sym typeface="+mn-ea"/>
              </a:rPr>
              <a:t> in industries like manufacturing and production.</a:t>
            </a:r>
          </a:p>
        </p:txBody>
      </p:sp>
      <p:sp>
        <p:nvSpPr>
          <p:cNvPr id="6" name="Rounded Rectangle 5"/>
          <p:cNvSpPr/>
          <p:nvPr/>
        </p:nvSpPr>
        <p:spPr>
          <a:xfrm>
            <a:off x="65405" y="3462655"/>
            <a:ext cx="5629275" cy="26885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228600" indent="-228600"/>
            <a:r>
              <a:rPr lang="en-CA" altLang="en-US" sz="2400" b="1" dirty="0">
                <a:latin typeface="Times New Roman" panose="02020603050405020304" charset="0"/>
                <a:cs typeface="Times New Roman" panose="02020603050405020304" charset="0"/>
              </a:rPr>
              <a:t>Document Classification: </a:t>
            </a: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rPr>
              <a:t>Can categorize documents into different classes or topics. </a:t>
            </a: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rPr>
              <a:t>For instance, spam and non-spam categories of E-mails or news articles into different sections.</a:t>
            </a:r>
          </a:p>
        </p:txBody>
      </p:sp>
      <p:pic>
        <p:nvPicPr>
          <p:cNvPr id="3" name="Picture 2" descr="qlty"/>
          <p:cNvPicPr>
            <a:picLocks noChangeAspect="1"/>
          </p:cNvPicPr>
          <p:nvPr/>
        </p:nvPicPr>
        <p:blipFill>
          <a:blip r:embed="rId2"/>
          <a:stretch>
            <a:fillRect/>
          </a:stretch>
        </p:blipFill>
        <p:spPr>
          <a:xfrm>
            <a:off x="8504326" y="3481317"/>
            <a:ext cx="2167419" cy="2025404"/>
          </a:xfrm>
          <a:prstGeom prst="rect">
            <a:avLst/>
          </a:prstGeom>
        </p:spPr>
      </p:pic>
      <p:sp>
        <p:nvSpPr>
          <p:cNvPr id="7" name="Action Button: Document 6">
            <a:hlinkClick r:id="" action="ppaction://program"/>
          </p:cNvPr>
          <p:cNvSpPr/>
          <p:nvPr/>
        </p:nvSpPr>
        <p:spPr>
          <a:xfrm>
            <a:off x="152400" y="419878"/>
            <a:ext cx="4083698" cy="2975468"/>
          </a:xfrm>
          <a:prstGeom prst="actionButton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Oval 4"/>
          <p:cNvSpPr/>
          <p:nvPr/>
        </p:nvSpPr>
        <p:spPr>
          <a:xfrm>
            <a:off x="3488055" y="2564765"/>
            <a:ext cx="4686935" cy="128968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3200" dirty="0">
                <a:latin typeface="Times New Roman" panose="02020603050405020304" charset="0"/>
                <a:cs typeface="Times New Roman" panose="02020603050405020304" charset="0"/>
              </a:rPr>
              <a:t>Applications of LDA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sgnl"/>
          <p:cNvPicPr>
            <a:picLocks noChangeAspect="1"/>
          </p:cNvPicPr>
          <p:nvPr/>
        </p:nvPicPr>
        <p:blipFill>
          <a:blip r:embed="rId2"/>
          <a:stretch>
            <a:fillRect/>
          </a:stretch>
        </p:blipFill>
        <p:spPr>
          <a:xfrm>
            <a:off x="93306" y="218586"/>
            <a:ext cx="11896531" cy="5715684"/>
          </a:xfrm>
          <a:prstGeom prst="rect">
            <a:avLst/>
          </a:prstGeom>
        </p:spPr>
      </p:pic>
      <p:sp>
        <p:nvSpPr>
          <p:cNvPr id="2" name="Slide Number Placeholder 1"/>
          <p:cNvSpPr>
            <a:spLocks noGrp="1"/>
          </p:cNvSpPr>
          <p:nvPr>
            <p:ph type="sldNum" sz="quarter" idx="12"/>
          </p:nvPr>
        </p:nvSpPr>
        <p:spPr>
          <a:xfrm>
            <a:off x="0" y="6274290"/>
            <a:ext cx="2743200" cy="365125"/>
          </a:xfrm>
        </p:spPr>
        <p:txBody>
          <a:bodyPr/>
          <a:lstStyle/>
          <a:p>
            <a:fld id="{2DEBF6B5-A8B6-5742-91AE-8DC29EBB8E42}" type="slidenum">
              <a:rPr lang="en-US" smtClean="0"/>
              <a:t>19</a:t>
            </a:fld>
            <a:endParaRPr lang="en-US" dirty="0"/>
          </a:p>
        </p:txBody>
      </p:sp>
      <p:sp>
        <p:nvSpPr>
          <p:cNvPr id="4" name="Rounded Rectangle 3"/>
          <p:cNvSpPr/>
          <p:nvPr/>
        </p:nvSpPr>
        <p:spPr>
          <a:xfrm>
            <a:off x="5659755" y="2505075"/>
            <a:ext cx="6247765" cy="301244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228600" indent="-228600"/>
            <a:r>
              <a:rPr lang="en-US" sz="2400" b="1" dirty="0">
                <a:latin typeface="Times New Roman" panose="02020603050405020304" charset="0"/>
                <a:cs typeface="Times New Roman" panose="02020603050405020304" charset="0"/>
                <a:sym typeface="+mn-ea"/>
              </a:rPr>
              <a:t>Pattern Recognition: </a:t>
            </a:r>
          </a:p>
          <a:p>
            <a:pPr marL="228600" indent="-228600"/>
            <a:endParaRPr lang="en-US" sz="2400" dirty="0">
              <a:latin typeface="Times New Roman" panose="02020603050405020304" charset="0"/>
              <a:cs typeface="Times New Roman" panose="02020603050405020304" charset="0"/>
              <a:sym typeface="+mn-ea"/>
            </a:endParaRPr>
          </a:p>
          <a:p>
            <a:pPr marL="342900" indent="-342900">
              <a:buFont typeface="Arial" panose="020B0604020202020204" pitchFamily="34" charset="0"/>
              <a:buChar char="•"/>
            </a:pPr>
            <a:r>
              <a:rPr lang="en-CA" altLang="en-US" sz="2400" dirty="0">
                <a:latin typeface="Times New Roman" panose="02020603050405020304" charset="0"/>
                <a:cs typeface="Times New Roman" panose="02020603050405020304" charset="0"/>
                <a:sym typeface="+mn-ea"/>
              </a:rPr>
              <a:t>  </a:t>
            </a:r>
            <a:r>
              <a:rPr lang="en-US" altLang="en-US" sz="2400" dirty="0">
                <a:latin typeface="Times New Roman" panose="02020603050405020304" charset="0"/>
                <a:cs typeface="Times New Roman" panose="02020603050405020304" charset="0"/>
                <a:sym typeface="+mn-ea"/>
              </a:rPr>
              <a:t>W</a:t>
            </a:r>
            <a:r>
              <a:rPr lang="en-US" sz="2400" dirty="0">
                <a:latin typeface="Times New Roman" panose="02020603050405020304" charset="0"/>
                <a:cs typeface="Times New Roman" panose="02020603050405020304" charset="0"/>
                <a:sym typeface="+mn-ea"/>
              </a:rPr>
              <a:t>here the goal is to recognize recurring patterns or structures in data. </a:t>
            </a:r>
          </a:p>
          <a:p>
            <a:pPr marL="342900" indent="-342900">
              <a:buFont typeface="Arial" panose="020B0604020202020204" pitchFamily="34" charset="0"/>
              <a:buChar char="•"/>
            </a:pPr>
            <a:r>
              <a:rPr lang="en-US" sz="2400" dirty="0">
                <a:latin typeface="Times New Roman" panose="02020603050405020304" charset="0"/>
                <a:cs typeface="Times New Roman" panose="02020603050405020304" charset="0"/>
                <a:sym typeface="+mn-ea"/>
              </a:rPr>
              <a:t> </a:t>
            </a:r>
            <a:r>
              <a:rPr lang="en-CA" altLang="en-US" sz="2400" dirty="0">
                <a:latin typeface="Times New Roman" panose="02020603050405020304" charset="0"/>
                <a:cs typeface="Times New Roman" panose="02020603050405020304" charset="0"/>
                <a:sym typeface="+mn-ea"/>
              </a:rPr>
              <a:t> </a:t>
            </a:r>
            <a:r>
              <a:rPr lang="en-US" sz="2400" dirty="0">
                <a:latin typeface="Times New Roman" panose="02020603050405020304" charset="0"/>
                <a:cs typeface="Times New Roman" panose="02020603050405020304" charset="0"/>
                <a:sym typeface="+mn-ea"/>
              </a:rPr>
              <a:t>This can be applied in various domains, including biology</a:t>
            </a:r>
            <a:r>
              <a:rPr lang="en-CA" altLang="en-US" sz="2400" dirty="0">
                <a:latin typeface="Times New Roman" panose="02020603050405020304" charset="0"/>
                <a:cs typeface="Times New Roman" panose="02020603050405020304" charset="0"/>
                <a:sym typeface="+mn-ea"/>
              </a:rPr>
              <a:t> </a:t>
            </a:r>
            <a:r>
              <a:rPr lang="en-US" sz="2400" dirty="0">
                <a:latin typeface="Times New Roman" panose="02020603050405020304" charset="0"/>
                <a:cs typeface="Times New Roman" panose="02020603050405020304" charset="0"/>
                <a:sym typeface="+mn-ea"/>
              </a:rPr>
              <a:t>and signal processing.</a:t>
            </a:r>
            <a:endParaRPr lang="en-US" sz="2400" dirty="0">
              <a:latin typeface="Times New Roman" panose="02020603050405020304" charset="0"/>
              <a:cs typeface="Times New Roman" panose="02020603050405020304" charset="0"/>
            </a:endParaRPr>
          </a:p>
          <a:p>
            <a:pPr marL="228600" indent="-228600"/>
            <a:endParaRPr lang="en-US" sz="2400" dirty="0">
              <a:latin typeface="Times New Roman" panose="02020603050405020304" charset="0"/>
              <a:ea typeface="SimSun" panose="02010600030101010101" pitchFamily="2" charset="-122"/>
              <a:cs typeface="Times New Roman" panose="02020603050405020304" charset="0"/>
              <a:sym typeface="+mn-ea"/>
            </a:endParaRPr>
          </a:p>
        </p:txBody>
      </p:sp>
      <p:sp>
        <p:nvSpPr>
          <p:cNvPr id="5" name="Oval 4"/>
          <p:cNvSpPr/>
          <p:nvPr/>
        </p:nvSpPr>
        <p:spPr>
          <a:xfrm>
            <a:off x="1094740" y="852170"/>
            <a:ext cx="4686935" cy="128968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3200" b="1" dirty="0">
                <a:latin typeface="Times New Roman" panose="02020603050405020304" charset="0"/>
                <a:cs typeface="Times New Roman" panose="02020603050405020304" charset="0"/>
              </a:rPr>
              <a:t>Applications of LDA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236622" y="6286013"/>
            <a:ext cx="2743200" cy="365125"/>
          </a:xfrm>
        </p:spPr>
        <p:txBody>
          <a:bodyPr/>
          <a:lstStyle/>
          <a:p>
            <a:fld id="{2DEBF6B5-A8B6-5742-91AE-8DC29EBB8E42}" type="slidenum">
              <a:rPr lang="en-US" smtClean="0"/>
              <a:t>2</a:t>
            </a:fld>
            <a:endParaRPr lang="en-US"/>
          </a:p>
        </p:txBody>
      </p:sp>
      <p:sp>
        <p:nvSpPr>
          <p:cNvPr id="3" name="TextBox 2">
            <a:extLst>
              <a:ext uri="{FF2B5EF4-FFF2-40B4-BE49-F238E27FC236}">
                <a16:creationId xmlns:a16="http://schemas.microsoft.com/office/drawing/2014/main" id="{CAC92432-0D92-E43F-CC87-BA5C64478665}"/>
              </a:ext>
            </a:extLst>
          </p:cNvPr>
          <p:cNvSpPr txBox="1"/>
          <p:nvPr/>
        </p:nvSpPr>
        <p:spPr>
          <a:xfrm>
            <a:off x="236622" y="653766"/>
            <a:ext cx="7351144"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What is  Dimensionality Reduction?</a:t>
            </a:r>
          </a:p>
        </p:txBody>
      </p:sp>
      <p:pic>
        <p:nvPicPr>
          <p:cNvPr id="4" name="Picture 3">
            <a:extLst>
              <a:ext uri="{FF2B5EF4-FFF2-40B4-BE49-F238E27FC236}">
                <a16:creationId xmlns:a16="http://schemas.microsoft.com/office/drawing/2014/main" id="{CC24D4B4-1977-E639-4612-F2CC18C92BD8}"/>
              </a:ext>
            </a:extLst>
          </p:cNvPr>
          <p:cNvPicPr>
            <a:picLocks noChangeAspect="1"/>
          </p:cNvPicPr>
          <p:nvPr/>
        </p:nvPicPr>
        <p:blipFill rotWithShape="1">
          <a:blip r:embed="rId2"/>
          <a:srcRect t="6089"/>
          <a:stretch/>
        </p:blipFill>
        <p:spPr>
          <a:xfrm>
            <a:off x="7883870" y="1523949"/>
            <a:ext cx="3469930" cy="2421397"/>
          </a:xfrm>
          <a:prstGeom prst="rect">
            <a:avLst/>
          </a:prstGeom>
        </p:spPr>
      </p:pic>
      <p:sp>
        <p:nvSpPr>
          <p:cNvPr id="8" name="TextBox 7">
            <a:extLst>
              <a:ext uri="{FF2B5EF4-FFF2-40B4-BE49-F238E27FC236}">
                <a16:creationId xmlns:a16="http://schemas.microsoft.com/office/drawing/2014/main" id="{17A1F3DC-515B-FDF6-A1B7-8D305AE42F37}"/>
              </a:ext>
            </a:extLst>
          </p:cNvPr>
          <p:cNvSpPr txBox="1"/>
          <p:nvPr/>
        </p:nvSpPr>
        <p:spPr>
          <a:xfrm>
            <a:off x="90084" y="1476682"/>
            <a:ext cx="6979861" cy="1569660"/>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Dimensionality reduction is a technique used to reduce the number of features in a dataset while retaining as much of the important information as possible.[1]</a:t>
            </a:r>
          </a:p>
        </p:txBody>
      </p:sp>
      <p:sp>
        <p:nvSpPr>
          <p:cNvPr id="10" name="TextBox 9">
            <a:extLst>
              <a:ext uri="{FF2B5EF4-FFF2-40B4-BE49-F238E27FC236}">
                <a16:creationId xmlns:a16="http://schemas.microsoft.com/office/drawing/2014/main" id="{B9F57468-FF37-F53F-ADD3-8984C77251AE}"/>
              </a:ext>
            </a:extLst>
          </p:cNvPr>
          <p:cNvSpPr txBox="1"/>
          <p:nvPr/>
        </p:nvSpPr>
        <p:spPr>
          <a:xfrm>
            <a:off x="72499" y="3284483"/>
            <a:ext cx="8778153"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High- Dimensional data      Large Number of Variables / Features</a:t>
            </a:r>
            <a:endParaRPr lang="en-IN" sz="2400" dirty="0">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a16="http://schemas.microsoft.com/office/drawing/2014/main" id="{B37647B5-2736-ECCA-5988-F4CC45D7CAE6}"/>
              </a:ext>
            </a:extLst>
          </p:cNvPr>
          <p:cNvCxnSpPr>
            <a:cxnSpLocks/>
          </p:cNvCxnSpPr>
          <p:nvPr/>
        </p:nvCxnSpPr>
        <p:spPr>
          <a:xfrm>
            <a:off x="3085474" y="3542683"/>
            <a:ext cx="46530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91427D31-FBA0-817C-0072-37CC00E702CC}"/>
              </a:ext>
            </a:extLst>
          </p:cNvPr>
          <p:cNvSpPr txBox="1"/>
          <p:nvPr/>
        </p:nvSpPr>
        <p:spPr>
          <a:xfrm>
            <a:off x="72499" y="4269943"/>
            <a:ext cx="6457259" cy="830997"/>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There are two main approaches to dimensionality reduction:</a:t>
            </a:r>
            <a:endParaRPr lang="en-IN" sz="24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3BF29C04-4651-C2B6-5F4A-D1850024A388}"/>
              </a:ext>
            </a:extLst>
          </p:cNvPr>
          <p:cNvSpPr txBox="1"/>
          <p:nvPr/>
        </p:nvSpPr>
        <p:spPr>
          <a:xfrm>
            <a:off x="72500" y="5003283"/>
            <a:ext cx="6094562" cy="1200329"/>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Feature selection</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Feature extraction.</a:t>
            </a:r>
            <a:endParaRPr lang="en-IN" sz="24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DE0153A7-0D18-9001-DAC0-7078ED174455}"/>
              </a:ext>
            </a:extLst>
          </p:cNvPr>
          <p:cNvSpPr txBox="1"/>
          <p:nvPr/>
        </p:nvSpPr>
        <p:spPr>
          <a:xfrm>
            <a:off x="6658708" y="4004168"/>
            <a:ext cx="6859498" cy="553998"/>
          </a:xfrm>
          <a:prstGeom prst="rect">
            <a:avLst/>
          </a:prstGeom>
          <a:noFill/>
        </p:spPr>
        <p:txBody>
          <a:bodyPr wrap="square">
            <a:spAutoFit/>
          </a:bodyPr>
          <a:lstStyle/>
          <a:p>
            <a:pPr algn="ctr"/>
            <a:r>
              <a:rPr lang="en-IN" sz="1500" dirty="0">
                <a:latin typeface="Times New Roman" panose="02020603050405020304" pitchFamily="18" charset="0"/>
                <a:cs typeface="Times New Roman" panose="02020603050405020304" pitchFamily="18" charset="0"/>
              </a:rPr>
              <a:t>Fig.1 Components of Dimensionality Reduction</a:t>
            </a:r>
          </a:p>
          <a:p>
            <a:pPr algn="ctr"/>
            <a:r>
              <a:rPr lang="en-IN" sz="1500" dirty="0">
                <a:latin typeface="Times New Roman" panose="02020603050405020304" pitchFamily="18" charset="0"/>
                <a:cs typeface="Times New Roman" panose="02020603050405020304" pitchFamily="18" charset="0"/>
              </a:rPr>
              <a:t> [</a:t>
            </a:r>
            <a:r>
              <a:rPr lang="en-IN" sz="1500" dirty="0">
                <a:latin typeface="Times New Roman" panose="02020603050405020304" pitchFamily="18" charset="0"/>
                <a:cs typeface="Times New Roman" panose="02020603050405020304" pitchFamily="18" charset="0"/>
                <a:hlinkClick r:id="rId3"/>
              </a:rPr>
              <a:t>https://tinyurl.com/5n6k7r2e</a:t>
            </a:r>
            <a:r>
              <a:rPr lang="en-IN" sz="15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41866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altLang="en-US" sz="3200" b="1" dirty="0">
                <a:latin typeface="Times New Roman" panose="02020603050405020304" charset="0"/>
                <a:cs typeface="Times New Roman" panose="02020603050405020304" charset="0"/>
                <a:sym typeface="+mn-ea"/>
              </a:rPr>
              <a:t>Advantages and </a:t>
            </a:r>
            <a:r>
              <a:rPr lang="en-US" sz="3200" b="1" dirty="0">
                <a:latin typeface="Times New Roman" panose="02020603050405020304" charset="0"/>
                <a:cs typeface="Times New Roman" panose="02020603050405020304" charset="0"/>
                <a:sym typeface="+mn-ea"/>
              </a:rPr>
              <a:t>limitations</a:t>
            </a:r>
            <a:r>
              <a:rPr lang="en-CA" altLang="en-US" sz="3200" b="1" dirty="0">
                <a:latin typeface="Times New Roman" panose="02020603050405020304" charset="0"/>
                <a:cs typeface="Times New Roman" panose="02020603050405020304" charset="0"/>
                <a:sym typeface="+mn-ea"/>
              </a:rPr>
              <a:t> of LDA</a:t>
            </a:r>
            <a:endParaRPr lang="en-US" sz="3200" b="1" dirty="0"/>
          </a:p>
        </p:txBody>
      </p:sp>
      <p:sp>
        <p:nvSpPr>
          <p:cNvPr id="3" name="Text Placeholder 2"/>
          <p:cNvSpPr>
            <a:spLocks noGrp="1"/>
          </p:cNvSpPr>
          <p:nvPr>
            <p:ph type="body" idx="1"/>
          </p:nvPr>
        </p:nvSpPr>
        <p:spPr>
          <a:xfrm>
            <a:off x="941705" y="1427480"/>
            <a:ext cx="5157470" cy="691515"/>
          </a:xfrm>
        </p:spPr>
        <p:txBody>
          <a:bodyPr>
            <a:normAutofit/>
          </a:bodyPr>
          <a:lstStyle/>
          <a:p>
            <a:r>
              <a:rPr lang="en-CA" altLang="en-US" dirty="0">
                <a:latin typeface="Times New Roman" panose="02020603050405020304" charset="0"/>
                <a:cs typeface="Times New Roman" panose="02020603050405020304" charset="0"/>
                <a:sym typeface="+mn-ea"/>
              </a:rPr>
              <a:t>Advantages</a:t>
            </a:r>
            <a:endParaRPr lang="en-US" dirty="0"/>
          </a:p>
        </p:txBody>
      </p:sp>
      <p:sp>
        <p:nvSpPr>
          <p:cNvPr id="4" name="Content Placeholder 3"/>
          <p:cNvSpPr>
            <a:spLocks noGrp="1"/>
          </p:cNvSpPr>
          <p:nvPr>
            <p:ph sz="half" idx="2"/>
          </p:nvPr>
        </p:nvSpPr>
        <p:spPr>
          <a:xfrm>
            <a:off x="790894" y="2118995"/>
            <a:ext cx="5157787" cy="3684588"/>
          </a:xfrm>
        </p:spPr>
        <p:txBody>
          <a:bodyPr>
            <a:noAutofit/>
          </a:bodyPr>
          <a:lstStyle/>
          <a:p>
            <a:r>
              <a:rPr lang="en-US" sz="2400" dirty="0">
                <a:latin typeface="Times New Roman" panose="02020603050405020304" charset="0"/>
                <a:cs typeface="Times New Roman" panose="02020603050405020304" charset="0"/>
              </a:rPr>
              <a:t>Dimensionality Reduction with Class Separation</a:t>
            </a:r>
            <a:r>
              <a:rPr lang="en-CA" altLang="en-US" sz="2400" dirty="0">
                <a:latin typeface="Times New Roman" panose="02020603050405020304" charset="0"/>
                <a:cs typeface="Times New Roman" panose="02020603050405020304" charset="0"/>
              </a:rPr>
              <a:t>-</a:t>
            </a:r>
            <a:r>
              <a:rPr lang="en-CA" altLang="en-US" sz="2400" dirty="0">
                <a:latin typeface="Times New Roman" panose="02020603050405020304" charset="0"/>
                <a:cs typeface="Times New Roman" panose="02020603050405020304" charset="0"/>
                <a:sym typeface="+mn-ea"/>
              </a:rPr>
              <a:t>S</a:t>
            </a:r>
            <a:r>
              <a:rPr lang="en-US" sz="2400" dirty="0" err="1">
                <a:latin typeface="Times New Roman" panose="02020603050405020304" charset="0"/>
                <a:cs typeface="Times New Roman" panose="02020603050405020304" charset="0"/>
                <a:sym typeface="+mn-ea"/>
              </a:rPr>
              <a:t>imple</a:t>
            </a:r>
            <a:r>
              <a:rPr lang="en-US" sz="2400" dirty="0">
                <a:latin typeface="Times New Roman" panose="02020603050405020304" charset="0"/>
                <a:cs typeface="Times New Roman" panose="02020603050405020304" charset="0"/>
                <a:sym typeface="+mn-ea"/>
              </a:rPr>
              <a:t> and computationally efficient algorithm.</a:t>
            </a:r>
            <a:endParaRPr lang="en-US" sz="2400" dirty="0">
              <a:latin typeface="Times New Roman" panose="02020603050405020304" charset="0"/>
              <a:cs typeface="Times New Roman" panose="02020603050405020304" charset="0"/>
            </a:endParaRPr>
          </a:p>
          <a:p>
            <a:r>
              <a:rPr lang="en-US" sz="2400" dirty="0">
                <a:latin typeface="Times New Roman" panose="02020603050405020304" charset="0"/>
                <a:cs typeface="Times New Roman" panose="02020603050405020304" charset="0"/>
              </a:rPr>
              <a:t>Utilizes Class Information</a:t>
            </a:r>
          </a:p>
          <a:p>
            <a:r>
              <a:rPr lang="en-US" sz="2400" dirty="0">
                <a:latin typeface="Times New Roman" panose="02020603050405020304" charset="0"/>
                <a:cs typeface="Times New Roman" panose="02020603050405020304" charset="0"/>
              </a:rPr>
              <a:t>Works Well for </a:t>
            </a:r>
            <a:r>
              <a:rPr lang="en-US" sz="2400" dirty="0">
                <a:latin typeface="Times New Roman" panose="02020603050405020304" charset="0"/>
                <a:cs typeface="Times New Roman" panose="02020603050405020304" charset="0"/>
                <a:sym typeface="+mn-ea"/>
              </a:rPr>
              <a:t>the number of features</a:t>
            </a:r>
            <a:r>
              <a:rPr lang="en-CA" altLang="en-US" sz="2400" dirty="0">
                <a:latin typeface="Times New Roman" panose="02020603050405020304" charset="0"/>
                <a:cs typeface="Times New Roman" panose="02020603050405020304" charset="0"/>
                <a:sym typeface="+mn-ea"/>
              </a:rPr>
              <a:t> &gt;&gt; </a:t>
            </a:r>
            <a:r>
              <a:rPr lang="en-US" sz="2400" dirty="0">
                <a:latin typeface="Times New Roman" panose="02020603050405020304" charset="0"/>
                <a:cs typeface="Times New Roman" panose="02020603050405020304" charset="0"/>
                <a:sym typeface="+mn-ea"/>
              </a:rPr>
              <a:t>the number of training samples.</a:t>
            </a:r>
            <a:endParaRPr lang="en-US" sz="2400" dirty="0">
              <a:latin typeface="Times New Roman" panose="02020603050405020304" charset="0"/>
              <a:cs typeface="Times New Roman" panose="02020603050405020304" charset="0"/>
            </a:endParaRPr>
          </a:p>
          <a:p>
            <a:r>
              <a:rPr lang="en-US" sz="2400" dirty="0">
                <a:latin typeface="Times New Roman" panose="02020603050405020304" charset="0"/>
                <a:cs typeface="Times New Roman" panose="02020603050405020304" charset="0"/>
              </a:rPr>
              <a:t>Data Visualization</a:t>
            </a:r>
          </a:p>
          <a:p>
            <a:r>
              <a:rPr lang="en-US" sz="2400" dirty="0">
                <a:latin typeface="Times New Roman" panose="02020603050405020304" charset="0"/>
                <a:cs typeface="Times New Roman" panose="02020603050405020304" charset="0"/>
              </a:rPr>
              <a:t>Robust to Outliers</a:t>
            </a:r>
            <a:r>
              <a:rPr lang="en-CA" altLang="en-US" sz="2400" dirty="0">
                <a:latin typeface="Times New Roman" panose="02020603050405020304" charset="0"/>
                <a:cs typeface="Times New Roman" panose="02020603050405020304" charset="0"/>
              </a:rPr>
              <a:t> due to its reliance on class means and variances rather than individual data points.</a:t>
            </a:r>
          </a:p>
        </p:txBody>
      </p:sp>
      <p:sp>
        <p:nvSpPr>
          <p:cNvPr id="5" name="Text Placeholder 4"/>
          <p:cNvSpPr>
            <a:spLocks noGrp="1"/>
          </p:cNvSpPr>
          <p:nvPr>
            <p:ph type="body" sz="quarter" idx="3"/>
          </p:nvPr>
        </p:nvSpPr>
        <p:spPr>
          <a:xfrm>
            <a:off x="6273800" y="1492488"/>
            <a:ext cx="5183505" cy="550545"/>
          </a:xfrm>
        </p:spPr>
        <p:txBody>
          <a:bodyPr/>
          <a:lstStyle/>
          <a:p>
            <a:r>
              <a:rPr lang="en-CA" altLang="en-US" dirty="0"/>
              <a:t> </a:t>
            </a:r>
            <a:r>
              <a:rPr lang="en-CA" altLang="en-US" dirty="0">
                <a:latin typeface="Times New Roman" panose="02020603050405020304" charset="0"/>
                <a:cs typeface="Times New Roman" panose="02020603050405020304" charset="0"/>
                <a:sym typeface="+mn-ea"/>
              </a:rPr>
              <a:t>Limitations</a:t>
            </a:r>
            <a:endParaRPr lang="en-CA" altLang="en-US" dirty="0"/>
          </a:p>
        </p:txBody>
      </p:sp>
      <p:sp>
        <p:nvSpPr>
          <p:cNvPr id="6" name="Content Placeholder 5"/>
          <p:cNvSpPr>
            <a:spLocks noGrp="1"/>
          </p:cNvSpPr>
          <p:nvPr>
            <p:ph sz="quarter" idx="4"/>
          </p:nvPr>
        </p:nvSpPr>
        <p:spPr>
          <a:xfrm>
            <a:off x="6097586" y="1967072"/>
            <a:ext cx="6094414" cy="3684588"/>
          </a:xfrm>
        </p:spPr>
        <p:txBody>
          <a:bodyPr>
            <a:noAutofit/>
          </a:bodyPr>
          <a:lstStyle/>
          <a:p>
            <a:r>
              <a:rPr lang="en-US" sz="2400" dirty="0">
                <a:latin typeface="Times New Roman" panose="02020603050405020304" charset="0"/>
                <a:cs typeface="Times New Roman" panose="02020603050405020304" charset="0"/>
              </a:rPr>
              <a:t>Sensitive to Class Distribution</a:t>
            </a:r>
            <a:r>
              <a:rPr lang="en-CA" altLang="en-US" sz="2400" dirty="0">
                <a:latin typeface="Times New Roman" panose="02020603050405020304" charset="0"/>
                <a:cs typeface="Times New Roman" panose="02020603050405020304" charset="0"/>
              </a:rPr>
              <a:t>(</a:t>
            </a:r>
            <a:r>
              <a:rPr lang="en-US" sz="2400" dirty="0">
                <a:latin typeface="Times New Roman" panose="02020603050405020304" charset="0"/>
                <a:cs typeface="Times New Roman" panose="02020603050405020304" charset="0"/>
                <a:sym typeface="+mn-ea"/>
              </a:rPr>
              <a:t>Gaussian distribution</a:t>
            </a:r>
            <a:r>
              <a:rPr lang="en-CA" altLang="en-US" sz="2400" dirty="0">
                <a:latin typeface="Times New Roman" panose="02020603050405020304" charset="0"/>
                <a:cs typeface="Times New Roman" panose="02020603050405020304" charset="0"/>
                <a:sym typeface="+mn-ea"/>
              </a:rPr>
              <a:t>).</a:t>
            </a:r>
            <a:endParaRPr lang="en-US" sz="2400" dirty="0">
              <a:latin typeface="Times New Roman" panose="02020603050405020304" charset="0"/>
              <a:cs typeface="Times New Roman" panose="02020603050405020304" charset="0"/>
            </a:endParaRPr>
          </a:p>
          <a:p>
            <a:r>
              <a:rPr lang="en-US" sz="2400" dirty="0">
                <a:latin typeface="Times New Roman" panose="02020603050405020304" charset="0"/>
                <a:cs typeface="Times New Roman" panose="02020603050405020304" charset="0"/>
              </a:rPr>
              <a:t>Prone to Overfitting</a:t>
            </a:r>
            <a:r>
              <a:rPr lang="en-CA" altLang="en-US" sz="2400" dirty="0">
                <a:latin typeface="Times New Roman" panose="02020603050405020304" charset="0"/>
                <a:cs typeface="Times New Roman" panose="02020603050405020304" charset="0"/>
              </a:rPr>
              <a:t>(Curse of dimensionality).</a:t>
            </a:r>
            <a:endParaRPr lang="en-US" sz="2400" dirty="0">
              <a:latin typeface="Times New Roman" panose="02020603050405020304" charset="0"/>
              <a:cs typeface="Times New Roman" panose="02020603050405020304" charset="0"/>
            </a:endParaRPr>
          </a:p>
          <a:p>
            <a:r>
              <a:rPr lang="en-US" sz="2400" dirty="0">
                <a:latin typeface="Times New Roman" panose="02020603050405020304" charset="0"/>
                <a:cs typeface="Times New Roman" panose="02020603050405020304" charset="0"/>
              </a:rPr>
              <a:t>Doesn’t Handle Nonlinear Relationships. </a:t>
            </a:r>
          </a:p>
          <a:p>
            <a:r>
              <a:rPr lang="en-US" sz="2400" dirty="0">
                <a:latin typeface="Times New Roman" panose="02020603050405020304" charset="0"/>
                <a:cs typeface="Times New Roman" panose="02020603050405020304" charset="0"/>
              </a:rPr>
              <a:t>Requires Well-Defined Classes</a:t>
            </a:r>
            <a:r>
              <a:rPr lang="en-CA" altLang="en-US" sz="2400" dirty="0">
                <a:latin typeface="Times New Roman" panose="02020603050405020304" charset="0"/>
                <a:cs typeface="Times New Roman" panose="02020603050405020304" charset="0"/>
              </a:rPr>
              <a:t>(supervised technique and relies on class labels for training).</a:t>
            </a:r>
          </a:p>
          <a:p>
            <a:r>
              <a:rPr lang="en-US" sz="2400" dirty="0">
                <a:latin typeface="Times New Roman" panose="02020603050405020304" charset="0"/>
                <a:cs typeface="Times New Roman" panose="02020603050405020304" charset="0"/>
              </a:rPr>
              <a:t>Doesn’t Incorporate Feature Interaction.</a:t>
            </a:r>
          </a:p>
          <a:p>
            <a:r>
              <a:rPr lang="en-US" sz="2400" dirty="0">
                <a:latin typeface="Times New Roman" panose="02020603050405020304" charset="0"/>
                <a:cs typeface="Times New Roman" panose="02020603050405020304" charset="0"/>
              </a:rPr>
              <a:t>May Not Capture Complex Patterns</a:t>
            </a:r>
            <a:r>
              <a:rPr lang="en-CA" altLang="en-US" sz="2400" dirty="0">
                <a:latin typeface="Times New Roman" panose="02020603050405020304" charset="0"/>
                <a:cs typeface="Times New Roman" panose="02020603050405020304" charset="0"/>
              </a:rPr>
              <a:t>(Non liner or neural networks).</a:t>
            </a:r>
          </a:p>
        </p:txBody>
      </p:sp>
      <p:sp>
        <p:nvSpPr>
          <p:cNvPr id="7" name="Slide Number Placeholder 6"/>
          <p:cNvSpPr>
            <a:spLocks noGrp="1"/>
          </p:cNvSpPr>
          <p:nvPr>
            <p:ph type="sldNum" sz="quarter" idx="12"/>
          </p:nvPr>
        </p:nvSpPr>
        <p:spPr>
          <a:xfrm>
            <a:off x="0" y="6310312"/>
            <a:ext cx="2743200" cy="365125"/>
          </a:xfrm>
        </p:spPr>
        <p:txBody>
          <a:bodyPr/>
          <a:lstStyle/>
          <a:p>
            <a:fld id="{2DEBF6B5-A8B6-5742-91AE-8DC29EBB8E42}" type="slidenum">
              <a:rPr lang="en-US" smtClean="0"/>
              <a:t>20</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altLang="en-US" b="1" dirty="0"/>
              <a:t> </a:t>
            </a:r>
            <a:r>
              <a:rPr lang="en-US" sz="3200" b="1" dirty="0">
                <a:latin typeface="Times New Roman" panose="02020603050405020304" charset="0"/>
                <a:cs typeface="Times New Roman" panose="02020603050405020304" charset="0"/>
                <a:sym typeface="+mn-ea"/>
              </a:rPr>
              <a:t>Extensions to LDA</a:t>
            </a:r>
            <a:endParaRPr lang="en-CA" altLang="en-US" sz="3200" b="1" dirty="0">
              <a:latin typeface="Times New Roman" panose="02020603050405020304" charset="0"/>
              <a:cs typeface="Times New Roman" panose="02020603050405020304" charset="0"/>
            </a:endParaRPr>
          </a:p>
        </p:txBody>
      </p:sp>
      <p:sp>
        <p:nvSpPr>
          <p:cNvPr id="3" name="Content Placeholder 2"/>
          <p:cNvSpPr>
            <a:spLocks noGrp="1"/>
          </p:cNvSpPr>
          <p:nvPr>
            <p:ph sz="half" idx="1"/>
          </p:nvPr>
        </p:nvSpPr>
        <p:spPr>
          <a:xfrm>
            <a:off x="838200" y="1825625"/>
            <a:ext cx="10073005" cy="4351655"/>
          </a:xfrm>
        </p:spPr>
        <p:txBody>
          <a:bodyPr>
            <a:normAutofit/>
          </a:bodyPr>
          <a:lstStyle/>
          <a:p>
            <a:pPr marL="0" indent="0">
              <a:buNone/>
            </a:pPr>
            <a:r>
              <a:rPr lang="en-CA" altLang="en-US" sz="2400" b="1" dirty="0">
                <a:latin typeface="Times New Roman" panose="02020603050405020304" charset="0"/>
                <a:cs typeface="Times New Roman" panose="02020603050405020304" charset="0"/>
              </a:rPr>
              <a:t>N</a:t>
            </a:r>
            <a:r>
              <a:rPr lang="en-US" sz="2400" b="1" dirty="0">
                <a:latin typeface="Times New Roman" panose="02020603050405020304" charset="0"/>
                <a:cs typeface="Times New Roman" panose="02020603050405020304" charset="0"/>
              </a:rPr>
              <a:t>on-linear Discriminant analysis</a:t>
            </a:r>
          </a:p>
          <a:p>
            <a:r>
              <a:rPr lang="en-US" sz="2400" b="1" dirty="0">
                <a:latin typeface="Times New Roman" panose="02020603050405020304" charset="0"/>
                <a:cs typeface="Times New Roman" panose="02020603050405020304" charset="0"/>
              </a:rPr>
              <a:t>Quadratic Discriminant Analysis (QDA): </a:t>
            </a:r>
            <a:r>
              <a:rPr lang="en-US" sz="2400" dirty="0">
                <a:latin typeface="Times New Roman" panose="02020603050405020304" charset="0"/>
                <a:cs typeface="Times New Roman" panose="02020603050405020304" charset="0"/>
              </a:rPr>
              <a:t>Each class uses its own estimate of variance (or covariance when there are multiple input variables).</a:t>
            </a:r>
          </a:p>
          <a:p>
            <a:pPr marL="0" indent="0">
              <a:buNone/>
            </a:pPr>
            <a:endParaRPr lang="en-US" sz="2400" dirty="0">
              <a:latin typeface="Times New Roman" panose="02020603050405020304" charset="0"/>
              <a:cs typeface="Times New Roman" panose="02020603050405020304" charset="0"/>
            </a:endParaRPr>
          </a:p>
          <a:p>
            <a:r>
              <a:rPr lang="en-US" sz="2400" b="1" dirty="0">
                <a:latin typeface="Times New Roman" panose="02020603050405020304" charset="0"/>
                <a:cs typeface="Times New Roman" panose="02020603050405020304" charset="0"/>
              </a:rPr>
              <a:t>Flexible Discriminant Analysis (FDA): </a:t>
            </a:r>
            <a:r>
              <a:rPr lang="en-US" sz="2400" dirty="0">
                <a:latin typeface="Times New Roman" panose="02020603050405020304" charset="0"/>
                <a:cs typeface="Times New Roman" panose="02020603050405020304" charset="0"/>
              </a:rPr>
              <a:t>Where non-linear combinations of inputs are used such as splines.</a:t>
            </a:r>
          </a:p>
          <a:p>
            <a:pPr marL="0" indent="0">
              <a:buNone/>
            </a:pPr>
            <a:endParaRPr lang="en-US" sz="2400" dirty="0">
              <a:latin typeface="Times New Roman" panose="02020603050405020304" charset="0"/>
              <a:cs typeface="Times New Roman" panose="02020603050405020304" charset="0"/>
            </a:endParaRPr>
          </a:p>
          <a:p>
            <a:r>
              <a:rPr lang="en-US" sz="2400" b="1" dirty="0">
                <a:latin typeface="Times New Roman" panose="02020603050405020304" charset="0"/>
                <a:cs typeface="Times New Roman" panose="02020603050405020304" charset="0"/>
              </a:rPr>
              <a:t>Regularized Discriminant Analysis (RDA): </a:t>
            </a:r>
            <a:r>
              <a:rPr lang="en-US" sz="2400" dirty="0">
                <a:latin typeface="Times New Roman" panose="02020603050405020304" charset="0"/>
                <a:cs typeface="Times New Roman" panose="02020603050405020304" charset="0"/>
              </a:rPr>
              <a:t>Introduces regularization into the estimate of the variance (actually covariance), moderating the influence of different variables on LDA.</a:t>
            </a:r>
          </a:p>
        </p:txBody>
      </p:sp>
      <p:sp>
        <p:nvSpPr>
          <p:cNvPr id="4" name="Slide Number Placeholder 3"/>
          <p:cNvSpPr>
            <a:spLocks noGrp="1"/>
          </p:cNvSpPr>
          <p:nvPr>
            <p:ph type="sldNum" sz="quarter" idx="12"/>
          </p:nvPr>
        </p:nvSpPr>
        <p:spPr>
          <a:xfrm>
            <a:off x="0" y="6310312"/>
            <a:ext cx="2743200" cy="365125"/>
          </a:xfrm>
        </p:spPr>
        <p:txBody>
          <a:bodyPr/>
          <a:lstStyle/>
          <a:p>
            <a:fld id="{2DEBF6B5-A8B6-5742-91AE-8DC29EBB8E42}" type="slidenum">
              <a:rPr lang="en-US" smtClean="0"/>
              <a:t>21</a:t>
            </a:fld>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523" y="364648"/>
            <a:ext cx="10515600" cy="1325563"/>
          </a:xfrm>
        </p:spPr>
        <p:txBody>
          <a:bodyPr/>
          <a:lstStyle/>
          <a:p>
            <a:r>
              <a:rPr lang="en-CA" altLang="en-US" sz="3200" b="1" dirty="0">
                <a:latin typeface="Times New Roman" panose="02020603050405020304" charset="0"/>
                <a:cs typeface="Times New Roman" panose="02020603050405020304" charset="0"/>
              </a:rPr>
              <a:t>Conclusion</a:t>
            </a:r>
          </a:p>
        </p:txBody>
      </p:sp>
      <p:sp>
        <p:nvSpPr>
          <p:cNvPr id="5" name="Slide Number Placeholder 4"/>
          <p:cNvSpPr>
            <a:spLocks noGrp="1"/>
          </p:cNvSpPr>
          <p:nvPr>
            <p:ph type="sldNum" sz="quarter" idx="12"/>
          </p:nvPr>
        </p:nvSpPr>
        <p:spPr>
          <a:xfrm>
            <a:off x="0" y="6310312"/>
            <a:ext cx="2743200" cy="365125"/>
          </a:xfrm>
        </p:spPr>
        <p:txBody>
          <a:bodyPr/>
          <a:lstStyle/>
          <a:p>
            <a:fld id="{2DEBF6B5-A8B6-5742-91AE-8DC29EBB8E42}" type="slidenum">
              <a:rPr lang="en-US" smtClean="0"/>
              <a:t>22</a:t>
            </a:fld>
            <a:endParaRPr lang="en-US" dirty="0"/>
          </a:p>
        </p:txBody>
      </p:sp>
      <p:sp>
        <p:nvSpPr>
          <p:cNvPr id="8" name="Oval Callout 7"/>
          <p:cNvSpPr/>
          <p:nvPr/>
        </p:nvSpPr>
        <p:spPr>
          <a:xfrm>
            <a:off x="174665" y="1366996"/>
            <a:ext cx="3809365" cy="3085465"/>
          </a:xfrm>
          <a:prstGeom prst="wedgeEllipseCallout">
            <a:avLst/>
          </a:prstGeom>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2400" dirty="0">
                <a:latin typeface="Times New Roman" panose="02020603050405020304" charset="0"/>
                <a:cs typeface="Times New Roman" panose="02020603050405020304" charset="0"/>
              </a:rPr>
              <a:t>-LDA</a:t>
            </a:r>
          </a:p>
          <a:p>
            <a:pPr algn="ctr"/>
            <a:r>
              <a:rPr lang="en-CA" altLang="en-US" sz="2400" dirty="0">
                <a:latin typeface="Times New Roman" panose="02020603050405020304" charset="0"/>
                <a:cs typeface="Times New Roman" panose="02020603050405020304" charset="0"/>
              </a:rPr>
              <a:t>supervised learning</a:t>
            </a:r>
          </a:p>
          <a:p>
            <a:pPr algn="ctr"/>
            <a:r>
              <a:rPr lang="en-CA" altLang="en-US" sz="2400" dirty="0">
                <a:latin typeface="Times New Roman" panose="02020603050405020304" charset="0"/>
                <a:cs typeface="Times New Roman" panose="02020603050405020304" charset="0"/>
              </a:rPr>
              <a:t>Aims to find LD to represent axes that maximize separation between different classes of data </a:t>
            </a:r>
          </a:p>
          <a:p>
            <a:pPr algn="ctr"/>
            <a:endParaRPr lang="en-CA" altLang="en-US" sz="2400" dirty="0">
              <a:latin typeface="Times New Roman" panose="02020603050405020304" charset="0"/>
              <a:cs typeface="Times New Roman" panose="02020603050405020304" charset="0"/>
            </a:endParaRPr>
          </a:p>
        </p:txBody>
      </p:sp>
      <p:sp>
        <p:nvSpPr>
          <p:cNvPr id="10" name="Chevron 9"/>
          <p:cNvSpPr/>
          <p:nvPr/>
        </p:nvSpPr>
        <p:spPr>
          <a:xfrm>
            <a:off x="354563" y="4686300"/>
            <a:ext cx="11398652" cy="993775"/>
          </a:xfrm>
          <a:prstGeom prst="chevron">
            <a:avLst/>
          </a:prstGeom>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2400" dirty="0">
                <a:latin typeface="Times New Roman" panose="02020603050405020304" charset="0"/>
                <a:cs typeface="Times New Roman" panose="02020603050405020304" charset="0"/>
                <a:sym typeface="+mn-ea"/>
              </a:rPr>
              <a:t>L</a:t>
            </a:r>
            <a:r>
              <a:rPr lang="en-US" sz="2400" dirty="0">
                <a:latin typeface="Times New Roman" panose="02020603050405020304" charset="0"/>
                <a:cs typeface="Times New Roman" panose="02020603050405020304" charset="0"/>
                <a:sym typeface="+mn-ea"/>
              </a:rPr>
              <a:t>DA is much more suitable for multi-class classification tasks compared to PCA. </a:t>
            </a:r>
            <a:endParaRPr lang="en-US" sz="2400" dirty="0">
              <a:latin typeface="Times New Roman" panose="02020603050405020304" charset="0"/>
              <a:cs typeface="Times New Roman" panose="02020603050405020304" charset="0"/>
            </a:endParaRPr>
          </a:p>
        </p:txBody>
      </p:sp>
      <p:sp>
        <p:nvSpPr>
          <p:cNvPr id="7" name="Oval Callout 6"/>
          <p:cNvSpPr/>
          <p:nvPr/>
        </p:nvSpPr>
        <p:spPr>
          <a:xfrm>
            <a:off x="3298360" y="1406648"/>
            <a:ext cx="3332480" cy="2569223"/>
          </a:xfrm>
          <a:prstGeom prst="wedgeEllipseCallout">
            <a:avLst/>
          </a:prstGeom>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indent="0" algn="ctr">
              <a:buFont typeface="Arial" panose="020B0604020202020204" pitchFamily="34" charset="0"/>
              <a:buNone/>
            </a:pPr>
            <a:r>
              <a:rPr lang="en-CA" altLang="en-US" sz="2400" dirty="0">
                <a:latin typeface="Times New Roman" panose="02020603050405020304" charset="0"/>
                <a:cs typeface="Times New Roman" panose="02020603050405020304" charset="0"/>
              </a:rPr>
              <a:t>-PCA</a:t>
            </a:r>
          </a:p>
          <a:p>
            <a:pPr algn="ctr"/>
            <a:r>
              <a:rPr lang="en-CA" altLang="en-US" sz="2400" dirty="0">
                <a:latin typeface="Times New Roman" panose="02020603050405020304" charset="0"/>
                <a:cs typeface="Times New Roman" panose="02020603050405020304" charset="0"/>
              </a:rPr>
              <a:t>unsupervised learning</a:t>
            </a:r>
          </a:p>
          <a:p>
            <a:pPr algn="ctr"/>
            <a:r>
              <a:rPr lang="en-CA" altLang="en-US" sz="2400" dirty="0">
                <a:latin typeface="Times New Roman" panose="02020603050405020304" charset="0"/>
                <a:cs typeface="Times New Roman" panose="02020603050405020304" charset="0"/>
              </a:rPr>
              <a:t>-Aims to find PC to maximize the variance</a:t>
            </a:r>
          </a:p>
        </p:txBody>
      </p:sp>
      <p:sp>
        <p:nvSpPr>
          <p:cNvPr id="6" name="Oval Callout 5"/>
          <p:cNvSpPr/>
          <p:nvPr/>
        </p:nvSpPr>
        <p:spPr>
          <a:xfrm>
            <a:off x="6094712" y="1699396"/>
            <a:ext cx="2991485" cy="1808480"/>
          </a:xfrm>
          <a:prstGeom prst="wedgeEllipseCallout">
            <a:avLst/>
          </a:prstGeom>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2400" dirty="0">
                <a:latin typeface="Times New Roman" panose="02020603050405020304" charset="0"/>
                <a:cs typeface="Times New Roman" panose="02020603050405020304" charset="0"/>
              </a:rPr>
              <a:t>-Both are Dimensionality Reduction techniques</a:t>
            </a:r>
          </a:p>
        </p:txBody>
      </p:sp>
      <p:sp>
        <p:nvSpPr>
          <p:cNvPr id="9" name="Oval Callout 8"/>
          <p:cNvSpPr/>
          <p:nvPr/>
        </p:nvSpPr>
        <p:spPr>
          <a:xfrm>
            <a:off x="8523493" y="1097824"/>
            <a:ext cx="3596005" cy="2781300"/>
          </a:xfrm>
          <a:prstGeom prst="wedgeEllipseCallout">
            <a:avLst/>
          </a:prstGeom>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CA" altLang="en-US" sz="2000" dirty="0"/>
              <a:t>-</a:t>
            </a:r>
            <a:r>
              <a:rPr lang="en-CA" altLang="en-US" sz="2400" dirty="0">
                <a:latin typeface="Times New Roman" panose="02020603050405020304" charset="0"/>
                <a:cs typeface="Times New Roman" panose="02020603050405020304" charset="0"/>
              </a:rPr>
              <a:t>LDA fails to create new axes which </a:t>
            </a:r>
            <a:r>
              <a:rPr lang="en-CA" altLang="en-US" sz="2400" dirty="0" err="1">
                <a:latin typeface="Times New Roman" panose="02020603050405020304" charset="0"/>
                <a:cs typeface="Times New Roman" panose="02020603050405020304" charset="0"/>
              </a:rPr>
              <a:t>seperates</a:t>
            </a:r>
            <a:r>
              <a:rPr lang="en-CA" altLang="en-US" sz="2400" dirty="0">
                <a:latin typeface="Times New Roman" panose="02020603050405020304" charset="0"/>
                <a:cs typeface="Times New Roman" panose="02020603050405020304" charset="0"/>
              </a:rPr>
              <a:t> 2 class linearly, in cases where mean of distribution is shared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409A-DF8E-E6C9-B5D8-9751BD245910}"/>
              </a:ext>
            </a:extLst>
          </p:cNvPr>
          <p:cNvSpPr>
            <a:spLocks noGrp="1"/>
          </p:cNvSpPr>
          <p:nvPr>
            <p:ph type="title"/>
          </p:nvPr>
        </p:nvSpPr>
        <p:spPr>
          <a:xfrm>
            <a:off x="781692" y="297558"/>
            <a:ext cx="10515600" cy="580097"/>
          </a:xfrm>
        </p:spPr>
        <p:txBody>
          <a:bodyPr>
            <a:normAutofit/>
          </a:bodyPr>
          <a:lstStyle/>
          <a:p>
            <a:r>
              <a:rPr lang="en-CA" sz="3200" b="1" dirty="0">
                <a:latin typeface="Times New Roman" panose="02020603050405020304" pitchFamily="18" charset="0"/>
                <a:cs typeface="Times New Roman" panose="02020603050405020304" pitchFamily="18" charset="0"/>
              </a:rPr>
              <a:t>References</a:t>
            </a:r>
          </a:p>
        </p:txBody>
      </p:sp>
      <p:sp>
        <p:nvSpPr>
          <p:cNvPr id="4" name="Slide Number Placeholder 3">
            <a:extLst>
              <a:ext uri="{FF2B5EF4-FFF2-40B4-BE49-F238E27FC236}">
                <a16:creationId xmlns:a16="http://schemas.microsoft.com/office/drawing/2014/main" id="{1AD90418-439C-834F-8402-97AA1FA0898F}"/>
              </a:ext>
            </a:extLst>
          </p:cNvPr>
          <p:cNvSpPr>
            <a:spLocks noGrp="1"/>
          </p:cNvSpPr>
          <p:nvPr>
            <p:ph type="sldNum" sz="quarter" idx="12"/>
          </p:nvPr>
        </p:nvSpPr>
        <p:spPr/>
        <p:txBody>
          <a:bodyPr/>
          <a:lstStyle/>
          <a:p>
            <a:fld id="{2DEBF6B5-A8B6-5742-91AE-8DC29EBB8E42}" type="slidenum">
              <a:rPr lang="en-US" sz="2400" smtClean="0">
                <a:latin typeface="Times New Roman" panose="02020603050405020304" pitchFamily="18" charset="0"/>
                <a:cs typeface="Times New Roman" panose="02020603050405020304" pitchFamily="18" charset="0"/>
              </a:rPr>
              <a:t>23</a:t>
            </a:fld>
            <a:endParaRPr lang="en-US" sz="240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D459451-B110-2922-26FD-FCB691E313C4}"/>
              </a:ext>
            </a:extLst>
          </p:cNvPr>
          <p:cNvSpPr txBox="1"/>
          <p:nvPr/>
        </p:nvSpPr>
        <p:spPr>
          <a:xfrm>
            <a:off x="678093" y="1089165"/>
            <a:ext cx="11085817" cy="6370975"/>
          </a:xfrm>
          <a:prstGeom prst="rect">
            <a:avLst/>
          </a:prstGeom>
          <a:noFill/>
        </p:spPr>
        <p:txBody>
          <a:bodyPr wrap="square" rtlCol="0">
            <a:spAutoFit/>
          </a:bodyPr>
          <a:lstStyle/>
          <a:p>
            <a:r>
              <a:rPr lang="en-CA" sz="2400" dirty="0">
                <a:effectLst/>
                <a:latin typeface="Times New Roman" panose="02020603050405020304" pitchFamily="18" charset="0"/>
                <a:cs typeface="Times New Roman" panose="02020603050405020304" pitchFamily="18" charset="0"/>
              </a:rPr>
              <a:t>[1] “Principal component analysis,” Wikipedia, https://en.wikipedia.org/wiki/Principal_component_analysis (accessed Nov. 17, 2023). </a:t>
            </a:r>
          </a:p>
          <a:p>
            <a:r>
              <a:rPr lang="en-US" sz="2400" dirty="0">
                <a:effectLst/>
                <a:latin typeface="Times New Roman" panose="02020603050405020304" pitchFamily="18" charset="0"/>
                <a:cs typeface="Times New Roman" panose="02020603050405020304" pitchFamily="18" charset="0"/>
              </a:rPr>
              <a:t>[2] “PCA vs LDA Differences, plots, examples,” Analytics Yogi, https://vitalflux.com/pca-vs-lda-differences-plots-examples/ (accessed Nov. 17, 2023). </a:t>
            </a:r>
          </a:p>
          <a:p>
            <a:r>
              <a:rPr lang="en-US" sz="2400" dirty="0">
                <a:effectLst/>
                <a:latin typeface="Times New Roman" panose="02020603050405020304" pitchFamily="18" charset="0"/>
                <a:cs typeface="Times New Roman" panose="02020603050405020304" pitchFamily="18" charset="0"/>
              </a:rPr>
              <a:t>[3] Seldon, “Supervised vs unsupervised learning explained,” Seldon, https://www.seldon.io/supervised-vs-unsupervised-learning-explained#:~:text=Supervised%20machine%20learning%20is%20generally,the%20need%20for%20labelled%20data. (accessed Nov. 17, 2023).</a:t>
            </a:r>
          </a:p>
          <a:p>
            <a:r>
              <a:rPr lang="en-US" sz="2400" dirty="0">
                <a:latin typeface="Times New Roman" panose="02020603050405020304" pitchFamily="18" charset="0"/>
                <a:cs typeface="Times New Roman" panose="02020603050405020304" pitchFamily="18" charset="0"/>
              </a:rPr>
              <a:t>[4] </a:t>
            </a:r>
            <a:r>
              <a:rPr lang="en-US" sz="2400" dirty="0">
                <a:effectLst/>
                <a:latin typeface="Times New Roman" panose="02020603050405020304" pitchFamily="18" charset="0"/>
                <a:cs typeface="Times New Roman" panose="02020603050405020304" pitchFamily="18" charset="0"/>
              </a:rPr>
              <a:t>Scientific Computing and Imaging Institute, https://sci.utah.edu/~shireen/pdfs/tutorials/Elhabian_LDA09.pdf (accessed Nov. 17, 2023). </a:t>
            </a:r>
          </a:p>
          <a:p>
            <a:endParaRPr lang="en-US" sz="2400" dirty="0">
              <a:effectLst/>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endParaRPr lang="en-CA" sz="2400" dirty="0">
              <a:effectLst/>
              <a:latin typeface="Times New Roman" panose="02020603050405020304" pitchFamily="18" charset="0"/>
              <a:cs typeface="Times New Roman" panose="02020603050405020304" pitchFamily="18" charset="0"/>
            </a:endParaRPr>
          </a:p>
          <a:p>
            <a:endParaRPr lang="en-CA" sz="2400" dirty="0">
              <a:effectLst/>
              <a:latin typeface="Times New Roman" panose="02020603050405020304" pitchFamily="18" charset="0"/>
              <a:cs typeface="Times New Roman" panose="02020603050405020304" pitchFamily="18" charset="0"/>
            </a:endParaRPr>
          </a:p>
          <a:p>
            <a:endParaRPr lang="en-CA" sz="2400" dirty="0">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B19EE3F-AB8C-C80D-930B-85054A0BD757}"/>
              </a:ext>
            </a:extLst>
          </p:cNvPr>
          <p:cNvSpPr txBox="1"/>
          <p:nvPr/>
        </p:nvSpPr>
        <p:spPr>
          <a:xfrm>
            <a:off x="959447" y="1089165"/>
            <a:ext cx="11085817" cy="2308324"/>
          </a:xfrm>
          <a:prstGeom prst="rect">
            <a:avLst/>
          </a:prstGeom>
          <a:noFill/>
        </p:spPr>
        <p:txBody>
          <a:bodyPr wrap="square" rtlCol="0">
            <a:spAutoFit/>
          </a:bodyPr>
          <a:lstStyle/>
          <a:p>
            <a:endParaRPr lang="en-US" sz="2400" dirty="0">
              <a:effectLst/>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endParaRPr lang="en-CA" sz="2400" dirty="0">
              <a:effectLst/>
              <a:latin typeface="Times New Roman" panose="02020603050405020304" pitchFamily="18" charset="0"/>
              <a:cs typeface="Times New Roman" panose="02020603050405020304" pitchFamily="18" charset="0"/>
            </a:endParaRPr>
          </a:p>
          <a:p>
            <a:endParaRPr lang="en-CA" sz="2400" dirty="0">
              <a:effectLst/>
              <a:latin typeface="Times New Roman" panose="02020603050405020304" pitchFamily="18" charset="0"/>
              <a:cs typeface="Times New Roman" panose="02020603050405020304" pitchFamily="18" charset="0"/>
            </a:endParaRPr>
          </a:p>
          <a:p>
            <a:r>
              <a:rPr lang="en-CA" sz="2400" dirty="0">
                <a:effectLst/>
                <a:latin typeface="Times New Roman" panose="02020603050405020304" pitchFamily="18" charset="0"/>
                <a:cs typeface="Times New Roman" panose="02020603050405020304" pitchFamily="18" charset="0"/>
              </a:rPr>
              <a:t>1</a:t>
            </a:r>
          </a:p>
        </p:txBody>
      </p:sp>
    </p:spTree>
    <p:extLst>
      <p:ext uri="{BB962C8B-B14F-4D97-AF65-F5344CB8AC3E}">
        <p14:creationId xmlns:p14="http://schemas.microsoft.com/office/powerpoint/2010/main" val="26993324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0C0C2-887C-D574-10BD-B0656E61F0C4}"/>
              </a:ext>
            </a:extLst>
          </p:cNvPr>
          <p:cNvSpPr>
            <a:spLocks noGrp="1"/>
          </p:cNvSpPr>
          <p:nvPr>
            <p:ph type="title"/>
          </p:nvPr>
        </p:nvSpPr>
        <p:spPr>
          <a:xfrm>
            <a:off x="548951" y="-30435"/>
            <a:ext cx="10515600" cy="1325563"/>
          </a:xfrm>
        </p:spPr>
        <p:txBody>
          <a:bodyPr>
            <a:normAutofit/>
          </a:bodyPr>
          <a:lstStyle/>
          <a:p>
            <a:r>
              <a:rPr lang="en-IN" sz="3200" dirty="0">
                <a:latin typeface="Times New Roman" panose="02020603050405020304" pitchFamily="18" charset="0"/>
                <a:cs typeface="Times New Roman" panose="02020603050405020304" pitchFamily="18" charset="0"/>
              </a:rPr>
              <a:t>For Better Understanding</a:t>
            </a:r>
            <a:br>
              <a:rPr lang="en-IN" sz="3200" dirty="0">
                <a:latin typeface="Times New Roman" panose="02020603050405020304" pitchFamily="18" charset="0"/>
                <a:cs typeface="Times New Roman" panose="02020603050405020304" pitchFamily="18" charset="0"/>
              </a:rPr>
            </a:br>
            <a:endParaRPr lang="en-IN" sz="3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CD2A318-4228-6430-0B4E-D9A388238CFC}"/>
              </a:ext>
            </a:extLst>
          </p:cNvPr>
          <p:cNvSpPr>
            <a:spLocks noGrp="1"/>
          </p:cNvSpPr>
          <p:nvPr>
            <p:ph type="sldNum" sz="quarter" idx="12"/>
          </p:nvPr>
        </p:nvSpPr>
        <p:spPr/>
        <p:txBody>
          <a:bodyPr/>
          <a:lstStyle/>
          <a:p>
            <a:fld id="{2DEBF6B5-A8B6-5742-91AE-8DC29EBB8E42}" type="slidenum">
              <a:rPr lang="en-US" smtClean="0"/>
              <a:t>24</a:t>
            </a:fld>
            <a:endParaRPr lang="en-US"/>
          </a:p>
        </p:txBody>
      </p:sp>
      <p:sp>
        <p:nvSpPr>
          <p:cNvPr id="6" name="TextBox 5">
            <a:extLst>
              <a:ext uri="{FF2B5EF4-FFF2-40B4-BE49-F238E27FC236}">
                <a16:creationId xmlns:a16="http://schemas.microsoft.com/office/drawing/2014/main" id="{F01034EA-42BC-568E-F3C8-32C3D6FEF19C}"/>
              </a:ext>
            </a:extLst>
          </p:cNvPr>
          <p:cNvSpPr txBox="1"/>
          <p:nvPr/>
        </p:nvSpPr>
        <p:spPr>
          <a:xfrm>
            <a:off x="2666222" y="5437580"/>
            <a:ext cx="6097554" cy="646331"/>
          </a:xfrm>
          <a:prstGeom prst="rect">
            <a:avLst/>
          </a:prstGeom>
          <a:noFill/>
        </p:spPr>
        <p:txBody>
          <a:bodyPr wrap="square">
            <a:spAutoFit/>
          </a:bodyPr>
          <a:lstStyle/>
          <a:p>
            <a:r>
              <a:rPr lang="en-IN" dirty="0">
                <a:hlinkClick r:id="rId3"/>
              </a:rPr>
              <a:t>https://www.youtube.com/watch?v=D2HArUvOQaw&amp;ab_channel=SaptarsiGoswami</a:t>
            </a:r>
            <a:endParaRPr lang="en-IN" dirty="0"/>
          </a:p>
        </p:txBody>
      </p:sp>
      <p:pic>
        <p:nvPicPr>
          <p:cNvPr id="9" name="Online Media 8" title="Linear Discriminant Analysis (LDA) made easy">
            <a:hlinkClick r:id="" action="ppaction://media"/>
            <a:extLst>
              <a:ext uri="{FF2B5EF4-FFF2-40B4-BE49-F238E27FC236}">
                <a16:creationId xmlns:a16="http://schemas.microsoft.com/office/drawing/2014/main" id="{2ECDC8B4-FD1F-D769-6232-3BC9B78FB07A}"/>
              </a:ext>
            </a:extLst>
          </p:cNvPr>
          <p:cNvPicPr>
            <a:picLocks noRot="1" noChangeAspect="1"/>
          </p:cNvPicPr>
          <p:nvPr>
            <a:videoFile r:link="rId1"/>
          </p:nvPr>
        </p:nvPicPr>
        <p:blipFill>
          <a:blip r:embed="rId4"/>
          <a:stretch>
            <a:fillRect/>
          </a:stretch>
        </p:blipFill>
        <p:spPr>
          <a:xfrm>
            <a:off x="1266241" y="821169"/>
            <a:ext cx="9062358" cy="4616411"/>
          </a:xfrm>
          <a:prstGeom prst="rect">
            <a:avLst/>
          </a:prstGeom>
        </p:spPr>
      </p:pic>
    </p:spTree>
    <p:extLst>
      <p:ext uri="{BB962C8B-B14F-4D97-AF65-F5344CB8AC3E}">
        <p14:creationId xmlns:p14="http://schemas.microsoft.com/office/powerpoint/2010/main" val="213291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p:txBody>
          <a:bodyPr/>
          <a:lstStyle/>
          <a:p>
            <a:fld id="{2DEBF6B5-A8B6-5742-91AE-8DC29EBB8E42}" type="slidenum">
              <a:rPr lang="en-US" smtClean="0"/>
              <a:t>25</a:t>
            </a:fld>
            <a:endParaRPr lang="en-US"/>
          </a:p>
        </p:txBody>
      </p:sp>
      <p:sp>
        <p:nvSpPr>
          <p:cNvPr id="4" name="Rectangle 3">
            <a:extLst>
              <a:ext uri="{FF2B5EF4-FFF2-40B4-BE49-F238E27FC236}">
                <a16:creationId xmlns:a16="http://schemas.microsoft.com/office/drawing/2014/main" id="{8221C870-7863-B95A-A635-39E9E5C5A34E}"/>
              </a:ext>
            </a:extLst>
          </p:cNvPr>
          <p:cNvSpPr/>
          <p:nvPr/>
        </p:nvSpPr>
        <p:spPr>
          <a:xfrm>
            <a:off x="1342292" y="1971187"/>
            <a:ext cx="9507415" cy="2215991"/>
          </a:xfrm>
          <a:prstGeom prst="rect">
            <a:avLst/>
          </a:prstGeom>
          <a:noFill/>
        </p:spPr>
        <p:txBody>
          <a:bodyPr wrap="square" lIns="91440" tIns="45720" rIns="91440" bIns="45720">
            <a:spAutoFit/>
          </a:bodyPr>
          <a:lstStyle/>
          <a:p>
            <a:pPr algn="ctr"/>
            <a:r>
              <a:rPr lang="en-US" sz="138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extLst>
      <p:ext uri="{BB962C8B-B14F-4D97-AF65-F5344CB8AC3E}">
        <p14:creationId xmlns:p14="http://schemas.microsoft.com/office/powerpoint/2010/main" val="461374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F410DFD-12BA-0DB4-895A-20F0F96E1B81}"/>
              </a:ext>
            </a:extLst>
          </p:cNvPr>
          <p:cNvSpPr txBox="1"/>
          <p:nvPr/>
        </p:nvSpPr>
        <p:spPr>
          <a:xfrm>
            <a:off x="347350" y="556990"/>
            <a:ext cx="6094562"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Why Dimensionality Reduction?</a:t>
            </a:r>
          </a:p>
        </p:txBody>
      </p:sp>
      <p:sp>
        <p:nvSpPr>
          <p:cNvPr id="5" name="Slide Number Placeholder 1">
            <a:extLst>
              <a:ext uri="{FF2B5EF4-FFF2-40B4-BE49-F238E27FC236}">
                <a16:creationId xmlns:a16="http://schemas.microsoft.com/office/drawing/2014/main" id="{55626C01-DEE9-465F-EE19-05150AB487BE}"/>
              </a:ext>
            </a:extLst>
          </p:cNvPr>
          <p:cNvSpPr txBox="1">
            <a:spLocks/>
          </p:cNvSpPr>
          <p:nvPr/>
        </p:nvSpPr>
        <p:spPr>
          <a:xfrm>
            <a:off x="347350" y="6259962"/>
            <a:ext cx="28610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DEBF6B5-A8B6-5742-91AE-8DC29EBB8E42}" type="slidenum">
              <a:rPr lang="en-US" smtClean="0"/>
              <a:pPr/>
              <a:t>3</a:t>
            </a:fld>
            <a:endParaRPr lang="en-US" dirty="0"/>
          </a:p>
        </p:txBody>
      </p:sp>
      <p:sp>
        <p:nvSpPr>
          <p:cNvPr id="7" name="TextBox 6">
            <a:extLst>
              <a:ext uri="{FF2B5EF4-FFF2-40B4-BE49-F238E27FC236}">
                <a16:creationId xmlns:a16="http://schemas.microsoft.com/office/drawing/2014/main" id="{7C9B54CB-670C-76EA-C5EC-B238DA0B81C1}"/>
              </a:ext>
            </a:extLst>
          </p:cNvPr>
          <p:cNvSpPr txBox="1"/>
          <p:nvPr/>
        </p:nvSpPr>
        <p:spPr>
          <a:xfrm>
            <a:off x="49054" y="1499414"/>
            <a:ext cx="9115692" cy="2308324"/>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High-dimensional data poses challenges in analysis and interpretation.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Dimensionality reduction enhances computational efficiency and aids in visualization.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We'll explore the motivations behind the need for techniques like LDA.</a:t>
            </a:r>
          </a:p>
          <a:p>
            <a:endParaRPr lang="en-US" sz="2400" b="0" i="1" dirty="0">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3A64C355-161C-0B52-6A41-80993156E4DF}"/>
              </a:ext>
            </a:extLst>
          </p:cNvPr>
          <p:cNvSpPr txBox="1"/>
          <p:nvPr/>
        </p:nvSpPr>
        <p:spPr>
          <a:xfrm>
            <a:off x="347350" y="3457785"/>
            <a:ext cx="8597358" cy="830997"/>
          </a:xfrm>
          <a:prstGeom prst="rect">
            <a:avLst/>
          </a:prstGeom>
          <a:noFill/>
        </p:spPr>
        <p:txBody>
          <a:bodyPr wrap="square">
            <a:spAutoFit/>
          </a:bodyPr>
          <a:lstStyle/>
          <a:p>
            <a:r>
              <a:rPr lang="en-US" sz="2400" b="0" i="1" dirty="0">
                <a:effectLst/>
                <a:latin typeface="Times New Roman" panose="02020603050405020304" pitchFamily="18" charset="0"/>
                <a:cs typeface="Times New Roman" panose="02020603050405020304" pitchFamily="18" charset="0"/>
              </a:rPr>
              <a:t>Example:</a:t>
            </a:r>
            <a:r>
              <a:rPr lang="en-US" sz="2400" b="0" i="0" dirty="0">
                <a:effectLst/>
                <a:latin typeface="Times New Roman" panose="02020603050405020304" pitchFamily="18" charset="0"/>
                <a:cs typeface="Times New Roman" panose="02020603050405020304" pitchFamily="18" charset="0"/>
              </a:rPr>
              <a:t> Think about a dataset tracking customer behavior on an e-commerce platform. </a:t>
            </a:r>
            <a:endParaRPr lang="en-US" sz="24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CE907285-09F3-5429-30E6-B788B91632F4}"/>
              </a:ext>
            </a:extLst>
          </p:cNvPr>
          <p:cNvPicPr>
            <a:picLocks noChangeAspect="1"/>
          </p:cNvPicPr>
          <p:nvPr/>
        </p:nvPicPr>
        <p:blipFill>
          <a:blip r:embed="rId2"/>
          <a:stretch>
            <a:fillRect/>
          </a:stretch>
        </p:blipFill>
        <p:spPr>
          <a:xfrm>
            <a:off x="9316453" y="1499414"/>
            <a:ext cx="2507270" cy="2897405"/>
          </a:xfrm>
          <a:prstGeom prst="rect">
            <a:avLst/>
          </a:prstGeom>
        </p:spPr>
      </p:pic>
      <p:sp>
        <p:nvSpPr>
          <p:cNvPr id="11" name="TextBox 10">
            <a:extLst>
              <a:ext uri="{FF2B5EF4-FFF2-40B4-BE49-F238E27FC236}">
                <a16:creationId xmlns:a16="http://schemas.microsoft.com/office/drawing/2014/main" id="{BF83979F-D553-6380-6E47-60E973EF51B8}"/>
              </a:ext>
            </a:extLst>
          </p:cNvPr>
          <p:cNvSpPr txBox="1"/>
          <p:nvPr/>
        </p:nvSpPr>
        <p:spPr>
          <a:xfrm>
            <a:off x="8452338" y="4419306"/>
            <a:ext cx="3892824" cy="553998"/>
          </a:xfrm>
          <a:prstGeom prst="rect">
            <a:avLst/>
          </a:prstGeom>
          <a:noFill/>
        </p:spPr>
        <p:txBody>
          <a:bodyPr wrap="square">
            <a:spAutoFit/>
          </a:bodyPr>
          <a:lstStyle/>
          <a:p>
            <a:pPr algn="ctr"/>
            <a:r>
              <a:rPr lang="en-US" sz="1500" b="0" dirty="0">
                <a:effectLst/>
                <a:latin typeface="Times New Roman" panose="02020603050405020304" pitchFamily="18" charset="0"/>
                <a:cs typeface="Times New Roman" panose="02020603050405020304" pitchFamily="18" charset="0"/>
              </a:rPr>
              <a:t>Fig.2 Dimensionality Reduction</a:t>
            </a:r>
          </a:p>
          <a:p>
            <a:pPr algn="ctr"/>
            <a:r>
              <a:rPr lang="en-US" sz="1500" b="0" dirty="0">
                <a:effectLst/>
                <a:latin typeface="Times New Roman" panose="02020603050405020304" pitchFamily="18" charset="0"/>
                <a:cs typeface="Times New Roman" panose="02020603050405020304" pitchFamily="18" charset="0"/>
              </a:rPr>
              <a:t> [</a:t>
            </a:r>
            <a:r>
              <a:rPr lang="en-US" sz="1500" b="0" dirty="0">
                <a:effectLst/>
                <a:latin typeface="Times New Roman" panose="02020603050405020304" pitchFamily="18" charset="0"/>
                <a:cs typeface="Times New Roman" panose="02020603050405020304" pitchFamily="18" charset="0"/>
                <a:hlinkClick r:id="rId3"/>
              </a:rPr>
              <a:t>https://tinyurl.com/3mx28kj7</a:t>
            </a:r>
            <a:r>
              <a:rPr lang="en-US" sz="1500" b="0" dirty="0">
                <a:effectLst/>
                <a:latin typeface="Times New Roman" panose="02020603050405020304" pitchFamily="18" charset="0"/>
                <a:cs typeface="Times New Roman" panose="02020603050405020304" pitchFamily="18" charset="0"/>
              </a:rPr>
              <a:t>]</a:t>
            </a:r>
            <a:endParaRPr lang="en-US" sz="15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7782B9F0-0392-E0EF-1EDA-5535F14F4E29}"/>
              </a:ext>
            </a:extLst>
          </p:cNvPr>
          <p:cNvSpPr txBox="1"/>
          <p:nvPr/>
        </p:nvSpPr>
        <p:spPr>
          <a:xfrm>
            <a:off x="49054" y="4419306"/>
            <a:ext cx="8895653" cy="830997"/>
          </a:xfrm>
          <a:prstGeom prst="rect">
            <a:avLst/>
          </a:prstGeom>
          <a:noFill/>
        </p:spPr>
        <p:txBody>
          <a:bodyPr wrap="square">
            <a:spAutoFit/>
          </a:bodyPr>
          <a:lstStyle/>
          <a:p>
            <a:pPr marL="285750" indent="-285750">
              <a:buFont typeface="Arial" panose="020B0604020202020204" pitchFamily="34" charset="0"/>
              <a:buChar char="•"/>
            </a:pPr>
            <a:r>
              <a:rPr lang="en-IN" sz="2400" b="1" i="0" dirty="0">
                <a:effectLst/>
                <a:latin typeface="Times New Roman" panose="02020603050405020304" pitchFamily="18" charset="0"/>
                <a:cs typeface="Times New Roman" panose="02020603050405020304" pitchFamily="18" charset="0"/>
              </a:rPr>
              <a:t>Original Dataset: </a:t>
            </a:r>
            <a:r>
              <a:rPr lang="en-US" sz="2400" i="0" dirty="0">
                <a:effectLst/>
                <a:latin typeface="Times New Roman" panose="02020603050405020304" pitchFamily="18" charset="0"/>
                <a:cs typeface="Times New Roman" panose="02020603050405020304" pitchFamily="18" charset="0"/>
              </a:rPr>
              <a:t>customers' age, browsing history, purchase frequency, and more.</a:t>
            </a:r>
            <a:r>
              <a:rPr lang="en-IN" sz="2400" i="0" dirty="0">
                <a:effectLst/>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E34E4A9-803B-5398-49B2-A6A2828DD476}"/>
              </a:ext>
            </a:extLst>
          </p:cNvPr>
          <p:cNvSpPr txBox="1"/>
          <p:nvPr/>
        </p:nvSpPr>
        <p:spPr>
          <a:xfrm>
            <a:off x="49054" y="5358586"/>
            <a:ext cx="8753096" cy="830997"/>
          </a:xfrm>
          <a:prstGeom prst="rect">
            <a:avLst/>
          </a:prstGeom>
          <a:noFill/>
        </p:spPr>
        <p:txBody>
          <a:bodyPr wrap="square">
            <a:spAutoFit/>
          </a:bodyPr>
          <a:lstStyle/>
          <a:p>
            <a:pPr marL="285750" indent="-285750">
              <a:buFont typeface="Arial" panose="020B0604020202020204" pitchFamily="34" charset="0"/>
              <a:buChar char="•"/>
            </a:pPr>
            <a:r>
              <a:rPr lang="en-IN" sz="2400" b="1" i="0" dirty="0">
                <a:effectLst/>
                <a:latin typeface="Times New Roman" panose="02020603050405020304" pitchFamily="18" charset="0"/>
                <a:cs typeface="Times New Roman" panose="02020603050405020304" pitchFamily="18" charset="0"/>
              </a:rPr>
              <a:t>After Dimensionality Reduction: </a:t>
            </a:r>
            <a:r>
              <a:rPr lang="en-US" sz="2400" i="0" dirty="0">
                <a:effectLst/>
                <a:latin typeface="Times New Roman" panose="02020603050405020304" pitchFamily="18" charset="0"/>
                <a:cs typeface="Times New Roman" panose="02020603050405020304" pitchFamily="18" charset="0"/>
              </a:rPr>
              <a:t>essential patterns in customer behavior</a:t>
            </a:r>
            <a:r>
              <a:rPr lang="en-IN"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21534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133440" y="6324390"/>
            <a:ext cx="2743200" cy="365125"/>
          </a:xfrm>
        </p:spPr>
        <p:txBody>
          <a:bodyPr/>
          <a:lstStyle/>
          <a:p>
            <a:fld id="{2DEBF6B5-A8B6-5742-91AE-8DC29EBB8E42}" type="slidenum">
              <a:rPr lang="en-US" smtClean="0"/>
              <a:t>4</a:t>
            </a:fld>
            <a:endParaRPr lang="en-US"/>
          </a:p>
        </p:txBody>
      </p:sp>
      <p:sp>
        <p:nvSpPr>
          <p:cNvPr id="3" name="TextBox 2">
            <a:extLst>
              <a:ext uri="{FF2B5EF4-FFF2-40B4-BE49-F238E27FC236}">
                <a16:creationId xmlns:a16="http://schemas.microsoft.com/office/drawing/2014/main" id="{D3F00150-48A7-DD05-232C-16F73C1763B1}"/>
              </a:ext>
            </a:extLst>
          </p:cNvPr>
          <p:cNvSpPr txBox="1"/>
          <p:nvPr/>
        </p:nvSpPr>
        <p:spPr>
          <a:xfrm>
            <a:off x="191937" y="340705"/>
            <a:ext cx="7721139"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What is  Linear Discriminant Analysis?</a:t>
            </a:r>
          </a:p>
        </p:txBody>
      </p:sp>
      <p:sp>
        <p:nvSpPr>
          <p:cNvPr id="7" name="TextBox 6">
            <a:extLst>
              <a:ext uri="{FF2B5EF4-FFF2-40B4-BE49-F238E27FC236}">
                <a16:creationId xmlns:a16="http://schemas.microsoft.com/office/drawing/2014/main" id="{B54CF431-7CF5-A672-FA53-BD8C43E50F71}"/>
              </a:ext>
            </a:extLst>
          </p:cNvPr>
          <p:cNvSpPr txBox="1"/>
          <p:nvPr/>
        </p:nvSpPr>
        <p:spPr>
          <a:xfrm>
            <a:off x="15154" y="1046098"/>
            <a:ext cx="7897922" cy="1569660"/>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Linear Discriminant Analysis (LDA) is a supervised learning algorithm used for classification tasks in machine learning. It is a technique used to find a linear combination of features that best separates the classes in a dataset.[2]</a:t>
            </a:r>
            <a:endParaRPr lang="en-IN" sz="24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3887F5A8-9D33-677F-E22B-F9ECF4C6D8F8}"/>
              </a:ext>
            </a:extLst>
          </p:cNvPr>
          <p:cNvSpPr txBox="1"/>
          <p:nvPr/>
        </p:nvSpPr>
        <p:spPr>
          <a:xfrm>
            <a:off x="15154" y="2983765"/>
            <a:ext cx="9058508" cy="707886"/>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rPr>
              <a:t>Higher Dimensional Space(Data) 	      LDA        Lower Dimensional Space(Data)	</a:t>
            </a:r>
          </a:p>
        </p:txBody>
      </p:sp>
      <p:cxnSp>
        <p:nvCxnSpPr>
          <p:cNvPr id="10" name="Straight Arrow Connector 9">
            <a:extLst>
              <a:ext uri="{FF2B5EF4-FFF2-40B4-BE49-F238E27FC236}">
                <a16:creationId xmlns:a16="http://schemas.microsoft.com/office/drawing/2014/main" id="{74C8B96E-1A75-75ED-DB3E-03F8CB9166C9}"/>
              </a:ext>
            </a:extLst>
          </p:cNvPr>
          <p:cNvCxnSpPr/>
          <p:nvPr/>
        </p:nvCxnSpPr>
        <p:spPr>
          <a:xfrm>
            <a:off x="3539263" y="3182396"/>
            <a:ext cx="50033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E5423DCD-15CD-A614-B29B-E1E352DB332C}"/>
              </a:ext>
            </a:extLst>
          </p:cNvPr>
          <p:cNvCxnSpPr/>
          <p:nvPr/>
        </p:nvCxnSpPr>
        <p:spPr>
          <a:xfrm>
            <a:off x="4648834" y="3199561"/>
            <a:ext cx="50033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F63004DB-58B5-2455-9161-453A97D68BF8}"/>
              </a:ext>
            </a:extLst>
          </p:cNvPr>
          <p:cNvSpPr txBox="1"/>
          <p:nvPr/>
        </p:nvSpPr>
        <p:spPr>
          <a:xfrm>
            <a:off x="133440" y="3607814"/>
            <a:ext cx="7358869" cy="2308324"/>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Two criteria are used by LDA to create a new axis (</a:t>
            </a:r>
            <a:r>
              <a:rPr lang="en-IN" sz="2400" dirty="0">
                <a:latin typeface="Times New Roman" panose="02020603050405020304" pitchFamily="18" charset="0"/>
                <a:cs typeface="Times New Roman" panose="02020603050405020304" pitchFamily="18" charset="0"/>
              </a:rPr>
              <a:t>Lower Dimensional Space</a:t>
            </a:r>
            <a:r>
              <a:rPr lang="en-US" sz="2400" dirty="0">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Maximize the distance between means of the two classes.</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Minimize the variation within each class.</a:t>
            </a:r>
            <a:endParaRPr lang="en-IN" sz="24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67E7730B-A1B1-AE6D-80E7-3945E78DEE8F}"/>
              </a:ext>
            </a:extLst>
          </p:cNvPr>
          <p:cNvPicPr>
            <a:picLocks noChangeAspect="1"/>
          </p:cNvPicPr>
          <p:nvPr/>
        </p:nvPicPr>
        <p:blipFill>
          <a:blip r:embed="rId2"/>
          <a:stretch>
            <a:fillRect/>
          </a:stretch>
        </p:blipFill>
        <p:spPr>
          <a:xfrm>
            <a:off x="8495523" y="2042661"/>
            <a:ext cx="3681323" cy="1873975"/>
          </a:xfrm>
          <a:prstGeom prst="rect">
            <a:avLst/>
          </a:prstGeom>
        </p:spPr>
      </p:pic>
      <p:sp>
        <p:nvSpPr>
          <p:cNvPr id="18" name="TextBox 17">
            <a:extLst>
              <a:ext uri="{FF2B5EF4-FFF2-40B4-BE49-F238E27FC236}">
                <a16:creationId xmlns:a16="http://schemas.microsoft.com/office/drawing/2014/main" id="{C1999300-162A-283B-F330-A561A90D2E97}"/>
              </a:ext>
            </a:extLst>
          </p:cNvPr>
          <p:cNvSpPr txBox="1"/>
          <p:nvPr/>
        </p:nvSpPr>
        <p:spPr>
          <a:xfrm>
            <a:off x="8495523" y="3860952"/>
            <a:ext cx="3681323" cy="1015663"/>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Fig3. Classification of various objects before and after implementing LDA</a:t>
            </a:r>
          </a:p>
          <a:p>
            <a:pPr algn="ctr"/>
            <a:r>
              <a:rPr lang="en-US" sz="1500" dirty="0">
                <a:latin typeface="Times New Roman" panose="02020603050405020304" pitchFamily="18" charset="0"/>
                <a:cs typeface="Times New Roman" panose="02020603050405020304" pitchFamily="18" charset="0"/>
              </a:rPr>
              <a:t>(</a:t>
            </a:r>
            <a:r>
              <a:rPr lang="en-US" sz="1500" dirty="0">
                <a:latin typeface="Times New Roman" panose="02020603050405020304" pitchFamily="18" charset="0"/>
                <a:cs typeface="Times New Roman" panose="02020603050405020304" pitchFamily="18" charset="0"/>
                <a:hlinkClick r:id="rId3"/>
              </a:rPr>
              <a:t>https://tinyurl.com/23ywuc56</a:t>
            </a:r>
            <a:r>
              <a:rPr lang="en-US" sz="1500" dirty="0">
                <a:latin typeface="Times New Roman" panose="02020603050405020304" pitchFamily="18" charset="0"/>
                <a:cs typeface="Times New Roman" panose="02020603050405020304" pitchFamily="18" charset="0"/>
              </a:rPr>
              <a:t>)</a:t>
            </a:r>
          </a:p>
          <a:p>
            <a:pPr algn="ctr"/>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8996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224895" y="6324442"/>
            <a:ext cx="2743200" cy="365125"/>
          </a:xfrm>
        </p:spPr>
        <p:txBody>
          <a:bodyPr/>
          <a:lstStyle/>
          <a:p>
            <a:fld id="{2DEBF6B5-A8B6-5742-91AE-8DC29EBB8E42}" type="slidenum">
              <a:rPr lang="en-US" smtClean="0"/>
              <a:t>5</a:t>
            </a:fld>
            <a:endParaRPr lang="en-US" dirty="0"/>
          </a:p>
        </p:txBody>
      </p:sp>
      <p:sp>
        <p:nvSpPr>
          <p:cNvPr id="3" name="TextBox 2">
            <a:extLst>
              <a:ext uri="{FF2B5EF4-FFF2-40B4-BE49-F238E27FC236}">
                <a16:creationId xmlns:a16="http://schemas.microsoft.com/office/drawing/2014/main" id="{5DAF5A36-6E3A-4CF6-DE07-43D3989E041C}"/>
              </a:ext>
            </a:extLst>
          </p:cNvPr>
          <p:cNvSpPr txBox="1"/>
          <p:nvPr/>
        </p:nvSpPr>
        <p:spPr>
          <a:xfrm>
            <a:off x="388058" y="446200"/>
            <a:ext cx="9388988"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Overlapping in Linear Discriminant Analysis (LDA)</a:t>
            </a:r>
          </a:p>
        </p:txBody>
      </p:sp>
      <p:sp>
        <p:nvSpPr>
          <p:cNvPr id="5" name="TextBox 4">
            <a:extLst>
              <a:ext uri="{FF2B5EF4-FFF2-40B4-BE49-F238E27FC236}">
                <a16:creationId xmlns:a16="http://schemas.microsoft.com/office/drawing/2014/main" id="{98F5C80D-E6C3-C8B6-50F2-FEA7B90C63B0}"/>
              </a:ext>
            </a:extLst>
          </p:cNvPr>
          <p:cNvSpPr txBox="1"/>
          <p:nvPr/>
        </p:nvSpPr>
        <p:spPr>
          <a:xfrm>
            <a:off x="224895" y="2194058"/>
            <a:ext cx="6094562" cy="1938992"/>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 this case, there are two classes, and we must effectively divide them. Classes can have several features. As the image below illustrates, there may be some overlap if you try to categorize them using only one feature.</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553DD7C-F0D6-B01A-7F2C-CBEB048661E7}"/>
              </a:ext>
            </a:extLst>
          </p:cNvPr>
          <p:cNvSpPr txBox="1"/>
          <p:nvPr/>
        </p:nvSpPr>
        <p:spPr>
          <a:xfrm>
            <a:off x="228233" y="1482301"/>
            <a:ext cx="6094562" cy="461665"/>
          </a:xfrm>
          <a:prstGeom prst="rect">
            <a:avLst/>
          </a:prstGeom>
          <a:noFill/>
        </p:spPr>
        <p:txBody>
          <a:bodyPr wrap="square">
            <a:spAutoFit/>
          </a:bodyPr>
          <a:lstStyle/>
          <a:p>
            <a:r>
              <a:rPr lang="en-US" sz="2400" b="0" i="1" dirty="0">
                <a:effectLst/>
                <a:latin typeface="Times New Roman" panose="02020603050405020304" pitchFamily="18" charset="0"/>
                <a:cs typeface="Times New Roman" panose="02020603050405020304" pitchFamily="18" charset="0"/>
              </a:rPr>
              <a:t>Example:</a:t>
            </a:r>
            <a:r>
              <a:rPr lang="en-US" sz="2400" b="0" i="0" dirty="0">
                <a:effectLst/>
                <a:latin typeface="Times New Roman" panose="02020603050405020304" pitchFamily="18" charset="0"/>
                <a:cs typeface="Times New Roman" panose="02020603050405020304" pitchFamily="18" charset="0"/>
              </a:rPr>
              <a:t> Apple and Tomato</a:t>
            </a:r>
            <a:endParaRPr lang="en-US" sz="24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FEE4E085-6345-D871-8975-D144FA61882C}"/>
              </a:ext>
            </a:extLst>
          </p:cNvPr>
          <p:cNvPicPr>
            <a:picLocks noChangeAspect="1"/>
          </p:cNvPicPr>
          <p:nvPr/>
        </p:nvPicPr>
        <p:blipFill rotWithShape="1">
          <a:blip r:embed="rId2"/>
          <a:srcRect t="1" b="28669"/>
          <a:stretch/>
        </p:blipFill>
        <p:spPr>
          <a:xfrm>
            <a:off x="224895" y="4500483"/>
            <a:ext cx="6445536" cy="645947"/>
          </a:xfrm>
          <a:prstGeom prst="rect">
            <a:avLst/>
          </a:prstGeom>
        </p:spPr>
      </p:pic>
      <p:pic>
        <p:nvPicPr>
          <p:cNvPr id="9" name="Picture 8">
            <a:extLst>
              <a:ext uri="{FF2B5EF4-FFF2-40B4-BE49-F238E27FC236}">
                <a16:creationId xmlns:a16="http://schemas.microsoft.com/office/drawing/2014/main" id="{6D2FB17F-6DEF-5945-C551-AACABC0864B9}"/>
              </a:ext>
            </a:extLst>
          </p:cNvPr>
          <p:cNvPicPr>
            <a:picLocks noChangeAspect="1"/>
          </p:cNvPicPr>
          <p:nvPr/>
        </p:nvPicPr>
        <p:blipFill>
          <a:blip r:embed="rId3"/>
          <a:stretch>
            <a:fillRect/>
          </a:stretch>
        </p:blipFill>
        <p:spPr>
          <a:xfrm>
            <a:off x="10369688" y="1641411"/>
            <a:ext cx="1404655" cy="1151184"/>
          </a:xfrm>
          <a:prstGeom prst="rect">
            <a:avLst/>
          </a:prstGeom>
        </p:spPr>
      </p:pic>
      <p:pic>
        <p:nvPicPr>
          <p:cNvPr id="10" name="Picture 9">
            <a:extLst>
              <a:ext uri="{FF2B5EF4-FFF2-40B4-BE49-F238E27FC236}">
                <a16:creationId xmlns:a16="http://schemas.microsoft.com/office/drawing/2014/main" id="{0A573202-B5B7-72E6-713A-0A92179B3FAE}"/>
              </a:ext>
            </a:extLst>
          </p:cNvPr>
          <p:cNvPicPr>
            <a:picLocks noChangeAspect="1"/>
          </p:cNvPicPr>
          <p:nvPr/>
        </p:nvPicPr>
        <p:blipFill>
          <a:blip r:embed="rId4"/>
          <a:stretch>
            <a:fillRect/>
          </a:stretch>
        </p:blipFill>
        <p:spPr>
          <a:xfrm>
            <a:off x="7772401" y="1641411"/>
            <a:ext cx="1072371" cy="1072371"/>
          </a:xfrm>
          <a:prstGeom prst="rect">
            <a:avLst/>
          </a:prstGeom>
        </p:spPr>
      </p:pic>
      <p:graphicFrame>
        <p:nvGraphicFramePr>
          <p:cNvPr id="11" name="Table 10">
            <a:extLst>
              <a:ext uri="{FF2B5EF4-FFF2-40B4-BE49-F238E27FC236}">
                <a16:creationId xmlns:a16="http://schemas.microsoft.com/office/drawing/2014/main" id="{88CC8888-2747-3650-3B5E-28EB742A5D40}"/>
              </a:ext>
            </a:extLst>
          </p:cNvPr>
          <p:cNvGraphicFramePr>
            <a:graphicFrameLocks noGrp="1"/>
          </p:cNvGraphicFramePr>
          <p:nvPr>
            <p:extLst>
              <p:ext uri="{D42A27DB-BD31-4B8C-83A1-F6EECF244321}">
                <p14:modId xmlns:p14="http://schemas.microsoft.com/office/powerpoint/2010/main" val="1175659561"/>
              </p:ext>
            </p:extLst>
          </p:nvPr>
        </p:nvGraphicFramePr>
        <p:xfrm>
          <a:off x="7772401" y="2781065"/>
          <a:ext cx="4047225" cy="1928958"/>
        </p:xfrm>
        <a:graphic>
          <a:graphicData uri="http://schemas.openxmlformats.org/drawingml/2006/table">
            <a:tbl>
              <a:tblPr firstRow="1" bandRow="1">
                <a:tableStyleId>{21E4AEA4-8DFA-4A89-87EB-49C32662AFE0}</a:tableStyleId>
              </a:tblPr>
              <a:tblGrid>
                <a:gridCol w="1349075">
                  <a:extLst>
                    <a:ext uri="{9D8B030D-6E8A-4147-A177-3AD203B41FA5}">
                      <a16:colId xmlns:a16="http://schemas.microsoft.com/office/drawing/2014/main" val="4071978906"/>
                    </a:ext>
                  </a:extLst>
                </a:gridCol>
                <a:gridCol w="1349075">
                  <a:extLst>
                    <a:ext uri="{9D8B030D-6E8A-4147-A177-3AD203B41FA5}">
                      <a16:colId xmlns:a16="http://schemas.microsoft.com/office/drawing/2014/main" val="1513483071"/>
                    </a:ext>
                  </a:extLst>
                </a:gridCol>
                <a:gridCol w="1349075">
                  <a:extLst>
                    <a:ext uri="{9D8B030D-6E8A-4147-A177-3AD203B41FA5}">
                      <a16:colId xmlns:a16="http://schemas.microsoft.com/office/drawing/2014/main" val="3341628391"/>
                    </a:ext>
                  </a:extLst>
                </a:gridCol>
              </a:tblGrid>
              <a:tr h="652758">
                <a:tc>
                  <a:txBody>
                    <a:bodyPr/>
                    <a:lstStyle/>
                    <a:p>
                      <a:r>
                        <a:rPr lang="en-IN" b="0" dirty="0">
                          <a:solidFill>
                            <a:schemeClr val="tx1"/>
                          </a:solidFill>
                          <a:latin typeface="Times New Roman" panose="02020603050405020304" pitchFamily="18" charset="0"/>
                          <a:cs typeface="Times New Roman" panose="02020603050405020304" pitchFamily="18" charset="0"/>
                        </a:rPr>
                        <a:t>2.4mg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0" dirty="0">
                          <a:solidFill>
                            <a:schemeClr val="tx1"/>
                          </a:solidFill>
                          <a:latin typeface="Times New Roman" panose="02020603050405020304" pitchFamily="18" charset="0"/>
                          <a:cs typeface="Times New Roman" panose="02020603050405020304" pitchFamily="18" charset="0"/>
                        </a:rPr>
                        <a:t>Fiber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0" dirty="0">
                          <a:solidFill>
                            <a:schemeClr val="tx1"/>
                          </a:solidFill>
                          <a:latin typeface="Times New Roman" panose="02020603050405020304" pitchFamily="18" charset="0"/>
                          <a:cs typeface="Times New Roman" panose="02020603050405020304" pitchFamily="18" charset="0"/>
                        </a:rPr>
                        <a:t>1.2gm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3500340"/>
                  </a:ext>
                </a:extLst>
              </a:tr>
              <a:tr h="638100">
                <a:tc>
                  <a:txBody>
                    <a:bodyPr/>
                    <a:lstStyle/>
                    <a:p>
                      <a:r>
                        <a:rPr lang="en-IN" dirty="0">
                          <a:latin typeface="Times New Roman" panose="02020603050405020304" pitchFamily="18" charset="0"/>
                          <a:cs typeface="Times New Roman" panose="02020603050405020304" pitchFamily="18" charset="0"/>
                        </a:rPr>
                        <a:t>54 IU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Vitamin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833 IU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8204778"/>
                  </a:ext>
                </a:extLst>
              </a:tr>
              <a:tr h="638100">
                <a:tc>
                  <a:txBody>
                    <a:bodyPr/>
                    <a:lstStyle/>
                    <a:p>
                      <a:r>
                        <a:rPr lang="en-IN" dirty="0">
                          <a:latin typeface="Times New Roman" panose="02020603050405020304" pitchFamily="18" charset="0"/>
                          <a:cs typeface="Times New Roman" panose="02020603050405020304" pitchFamily="18" charset="0"/>
                        </a:rPr>
                        <a:t>5mg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Magnesium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dirty="0">
                          <a:latin typeface="Times New Roman" panose="02020603050405020304" pitchFamily="18" charset="0"/>
                          <a:cs typeface="Times New Roman" panose="02020603050405020304" pitchFamily="18" charset="0"/>
                        </a:rPr>
                        <a:t>11mg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3275206"/>
                  </a:ext>
                </a:extLst>
              </a:tr>
            </a:tbl>
          </a:graphicData>
        </a:graphic>
      </p:graphicFrame>
      <p:sp>
        <p:nvSpPr>
          <p:cNvPr id="14" name="TextBox 13">
            <a:extLst>
              <a:ext uri="{FF2B5EF4-FFF2-40B4-BE49-F238E27FC236}">
                <a16:creationId xmlns:a16="http://schemas.microsoft.com/office/drawing/2014/main" id="{7C70E98B-4463-E8A6-6DBB-18FCFE5CF3EC}"/>
              </a:ext>
            </a:extLst>
          </p:cNvPr>
          <p:cNvSpPr txBox="1"/>
          <p:nvPr/>
        </p:nvSpPr>
        <p:spPr>
          <a:xfrm>
            <a:off x="8105241" y="4869431"/>
            <a:ext cx="3381543" cy="553998"/>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 Table1.Features of Apple and Tomato (</a:t>
            </a:r>
            <a:r>
              <a:rPr lang="en-US" sz="1500" dirty="0">
                <a:latin typeface="Times New Roman" panose="02020603050405020304" pitchFamily="18" charset="0"/>
                <a:cs typeface="Times New Roman" panose="02020603050405020304" pitchFamily="18" charset="0"/>
                <a:hlinkClick r:id="rId5"/>
              </a:rPr>
              <a:t>https://tinyurl.com/4vp5b7s6</a:t>
            </a:r>
            <a:r>
              <a:rPr lang="en-US" sz="1500" dirty="0">
                <a:latin typeface="Times New Roman" panose="02020603050405020304" pitchFamily="18" charset="0"/>
                <a:cs typeface="Times New Roman" panose="02020603050405020304" pitchFamily="18" charset="0"/>
              </a:rPr>
              <a:t>)</a:t>
            </a:r>
          </a:p>
        </p:txBody>
      </p:sp>
      <p:sp>
        <p:nvSpPr>
          <p:cNvPr id="16" name="TextBox 15">
            <a:extLst>
              <a:ext uri="{FF2B5EF4-FFF2-40B4-BE49-F238E27FC236}">
                <a16:creationId xmlns:a16="http://schemas.microsoft.com/office/drawing/2014/main" id="{CF50D6E5-5B9B-D66D-041F-C9271D27E95B}"/>
              </a:ext>
            </a:extLst>
          </p:cNvPr>
          <p:cNvSpPr txBox="1"/>
          <p:nvPr/>
        </p:nvSpPr>
        <p:spPr>
          <a:xfrm>
            <a:off x="1772728" y="5251891"/>
            <a:ext cx="3772287" cy="323165"/>
          </a:xfrm>
          <a:prstGeom prst="rect">
            <a:avLst/>
          </a:prstGeom>
          <a:noFill/>
        </p:spPr>
        <p:txBody>
          <a:bodyPr wrap="square">
            <a:spAutoFit/>
          </a:bodyPr>
          <a:lstStyle/>
          <a:p>
            <a:r>
              <a:rPr lang="en-IN" sz="1500" dirty="0">
                <a:latin typeface="Times New Roman" panose="02020603050405020304" pitchFamily="18" charset="0"/>
                <a:cs typeface="Times New Roman" panose="02020603050405020304" pitchFamily="18" charset="0"/>
              </a:rPr>
              <a:t> Overlapping (</a:t>
            </a:r>
            <a:r>
              <a:rPr lang="en-IN" sz="1500" dirty="0">
                <a:latin typeface="Times New Roman" panose="02020603050405020304" pitchFamily="18" charset="0"/>
                <a:cs typeface="Times New Roman" panose="02020603050405020304" pitchFamily="18" charset="0"/>
                <a:hlinkClick r:id="rId6"/>
              </a:rPr>
              <a:t>https://tinyurl.com/66snrywh</a:t>
            </a:r>
            <a:r>
              <a:rPr lang="en-IN" sz="15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7138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6EC89C-8C89-564D-9368-0C312438B416}"/>
              </a:ext>
            </a:extLst>
          </p:cNvPr>
          <p:cNvSpPr txBox="1"/>
          <p:nvPr/>
        </p:nvSpPr>
        <p:spPr>
          <a:xfrm>
            <a:off x="245514" y="406629"/>
            <a:ext cx="5205715" cy="113052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3200" b="1" kern="1200" dirty="0">
                <a:latin typeface="Times New Roman" panose="02020603050405020304" pitchFamily="18" charset="0"/>
                <a:ea typeface="+mj-ea"/>
                <a:cs typeface="Times New Roman" panose="02020603050405020304" pitchFamily="18" charset="0"/>
              </a:rPr>
              <a:t>Better Understanding in Linear Discriminant Analysis (LDA)</a:t>
            </a:r>
          </a:p>
        </p:txBody>
      </p:sp>
      <p:sp>
        <p:nvSpPr>
          <p:cNvPr id="5" name="TextBox 4">
            <a:extLst>
              <a:ext uri="{FF2B5EF4-FFF2-40B4-BE49-F238E27FC236}">
                <a16:creationId xmlns:a16="http://schemas.microsoft.com/office/drawing/2014/main" id="{066656A1-E385-BFD2-939E-591CF2BEDC00}"/>
              </a:ext>
            </a:extLst>
          </p:cNvPr>
          <p:cNvSpPr txBox="1"/>
          <p:nvPr/>
        </p:nvSpPr>
        <p:spPr>
          <a:xfrm>
            <a:off x="245514" y="1631965"/>
            <a:ext cx="5662915" cy="2197554"/>
          </a:xfrm>
          <a:prstGeom prst="rect">
            <a:avLst/>
          </a:prstGeom>
        </p:spPr>
        <p:txBody>
          <a:bodyPr vert="horz" lIns="91440" tIns="45720" rIns="91440" bIns="45720" rtlCol="0">
            <a:noAutofit/>
          </a:bodyPr>
          <a:lstStyle/>
          <a:p>
            <a:pPr marL="285750" indent="-2286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Two sets of data points belonging to two different classes.</a:t>
            </a:r>
          </a:p>
          <a:p>
            <a:pPr marL="285750" indent="-2286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points are plotted on 2D plane.</a:t>
            </a:r>
          </a:p>
          <a:p>
            <a:pPr marL="285750" indent="-2286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No straight line can be seen.</a:t>
            </a:r>
          </a:p>
          <a:p>
            <a:pPr marL="285750" indent="-2286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LDA uses both X and Y axis to create a  new axis.</a:t>
            </a:r>
          </a:p>
          <a:p>
            <a:pPr marL="342900" indent="-28575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LDA is used to reduce to 2D graph to 1D graph.</a:t>
            </a:r>
          </a:p>
          <a:p>
            <a:pPr marL="57150">
              <a:lnSpc>
                <a:spcPct val="90000"/>
              </a:lnSpc>
              <a:spcAft>
                <a:spcPts val="600"/>
              </a:spcAft>
            </a:pPr>
            <a:r>
              <a:rPr lang="en-US" sz="2400" dirty="0">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0D611D78-236A-D6A3-03DF-5D468FB9EA83}"/>
              </a:ext>
            </a:extLst>
          </p:cNvPr>
          <p:cNvPicPr>
            <a:picLocks noChangeAspect="1"/>
          </p:cNvPicPr>
          <p:nvPr/>
        </p:nvPicPr>
        <p:blipFill>
          <a:blip r:embed="rId2"/>
          <a:stretch>
            <a:fillRect/>
          </a:stretch>
        </p:blipFill>
        <p:spPr>
          <a:xfrm>
            <a:off x="6372225" y="977339"/>
            <a:ext cx="4438650" cy="4172331"/>
          </a:xfrm>
          <a:prstGeom prst="rect">
            <a:avLst/>
          </a:prstGeom>
        </p:spPr>
      </p:pic>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245514" y="6268808"/>
            <a:ext cx="548640" cy="365125"/>
          </a:xfrm>
        </p:spPr>
        <p:txBody>
          <a:bodyPr vert="horz" lIns="91440" tIns="45720" rIns="91440" bIns="45720" rtlCol="0" anchor="ctr">
            <a:normAutofit/>
          </a:bodyPr>
          <a:lstStyle/>
          <a:p>
            <a:pPr algn="r">
              <a:spcAft>
                <a:spcPts val="600"/>
              </a:spcAft>
            </a:pPr>
            <a:fld id="{2DEBF6B5-A8B6-5742-91AE-8DC29EBB8E42}" type="slidenum">
              <a:rPr lang="en-US" sz="1600">
                <a:solidFill>
                  <a:schemeClr val="tx2"/>
                </a:solidFill>
              </a:rPr>
              <a:pPr algn="r">
                <a:spcAft>
                  <a:spcPts val="600"/>
                </a:spcAft>
              </a:pPr>
              <a:t>6</a:t>
            </a:fld>
            <a:endParaRPr lang="en-US" sz="1600" dirty="0">
              <a:solidFill>
                <a:schemeClr val="tx2"/>
              </a:solidFill>
            </a:endParaRPr>
          </a:p>
        </p:txBody>
      </p:sp>
      <p:sp>
        <p:nvSpPr>
          <p:cNvPr id="6" name="TextBox 5">
            <a:extLst>
              <a:ext uri="{FF2B5EF4-FFF2-40B4-BE49-F238E27FC236}">
                <a16:creationId xmlns:a16="http://schemas.microsoft.com/office/drawing/2014/main" id="{6468E752-BEF1-2E78-8C8C-3EF45FD14F33}"/>
              </a:ext>
            </a:extLst>
          </p:cNvPr>
          <p:cNvSpPr txBox="1"/>
          <p:nvPr/>
        </p:nvSpPr>
        <p:spPr>
          <a:xfrm>
            <a:off x="6800316" y="5055862"/>
            <a:ext cx="4010559" cy="553998"/>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Fig4. Representation of two sets of data points</a:t>
            </a:r>
            <a:r>
              <a:rPr lang="en-US" sz="1500" dirty="0">
                <a:latin typeface="Times New Roman" panose="02020603050405020304" pitchFamily="18" charset="0"/>
                <a:cs typeface="Times New Roman" panose="02020603050405020304" pitchFamily="18" charset="0"/>
                <a:hlinkClick r:id="rId3"/>
              </a:rPr>
              <a:t>(https://tinyurl.com/66snrywh)</a:t>
            </a:r>
            <a:endParaRPr lang="en-US" sz="15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A151DC53-B52E-3F4A-38AE-7FDDF589601C}"/>
              </a:ext>
            </a:extLst>
          </p:cNvPr>
          <p:cNvPicPr>
            <a:picLocks noChangeAspect="1"/>
          </p:cNvPicPr>
          <p:nvPr/>
        </p:nvPicPr>
        <p:blipFill>
          <a:blip r:embed="rId4"/>
          <a:stretch>
            <a:fillRect/>
          </a:stretch>
        </p:blipFill>
        <p:spPr>
          <a:xfrm>
            <a:off x="1371600" y="4675497"/>
            <a:ext cx="301015" cy="273317"/>
          </a:xfrm>
          <a:prstGeom prst="rect">
            <a:avLst/>
          </a:prstGeom>
        </p:spPr>
      </p:pic>
      <p:pic>
        <p:nvPicPr>
          <p:cNvPr id="13" name="Picture 12">
            <a:extLst>
              <a:ext uri="{FF2B5EF4-FFF2-40B4-BE49-F238E27FC236}">
                <a16:creationId xmlns:a16="http://schemas.microsoft.com/office/drawing/2014/main" id="{5653D90C-88E8-A510-B064-30585450D334}"/>
              </a:ext>
            </a:extLst>
          </p:cNvPr>
          <p:cNvPicPr>
            <a:picLocks noChangeAspect="1"/>
          </p:cNvPicPr>
          <p:nvPr/>
        </p:nvPicPr>
        <p:blipFill>
          <a:blip r:embed="rId5"/>
          <a:stretch>
            <a:fillRect/>
          </a:stretch>
        </p:blipFill>
        <p:spPr>
          <a:xfrm>
            <a:off x="1339378" y="5246720"/>
            <a:ext cx="312447" cy="304826"/>
          </a:xfrm>
          <a:prstGeom prst="rect">
            <a:avLst/>
          </a:prstGeom>
        </p:spPr>
      </p:pic>
      <p:cxnSp>
        <p:nvCxnSpPr>
          <p:cNvPr id="15" name="Straight Arrow Connector 14">
            <a:extLst>
              <a:ext uri="{FF2B5EF4-FFF2-40B4-BE49-F238E27FC236}">
                <a16:creationId xmlns:a16="http://schemas.microsoft.com/office/drawing/2014/main" id="{A16C6C42-C325-C4DC-F89E-58A1B9729D00}"/>
              </a:ext>
            </a:extLst>
          </p:cNvPr>
          <p:cNvCxnSpPr>
            <a:cxnSpLocks/>
          </p:cNvCxnSpPr>
          <p:nvPr/>
        </p:nvCxnSpPr>
        <p:spPr>
          <a:xfrm>
            <a:off x="1882800" y="4887387"/>
            <a:ext cx="152447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1BC62B1F-085B-32E3-BD2E-900BF9537C8C}"/>
              </a:ext>
            </a:extLst>
          </p:cNvPr>
          <p:cNvCxnSpPr>
            <a:cxnSpLocks/>
          </p:cNvCxnSpPr>
          <p:nvPr/>
        </p:nvCxnSpPr>
        <p:spPr>
          <a:xfrm>
            <a:off x="1882800" y="5454496"/>
            <a:ext cx="152447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801395F2-9610-345C-0FDC-37D8FE5B2D4D}"/>
              </a:ext>
            </a:extLst>
          </p:cNvPr>
          <p:cNvSpPr txBox="1"/>
          <p:nvPr/>
        </p:nvSpPr>
        <p:spPr>
          <a:xfrm>
            <a:off x="2645034" y="4659213"/>
            <a:ext cx="3174741"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	Data set Apple</a:t>
            </a:r>
          </a:p>
        </p:txBody>
      </p:sp>
      <p:sp>
        <p:nvSpPr>
          <p:cNvPr id="18" name="TextBox 17">
            <a:extLst>
              <a:ext uri="{FF2B5EF4-FFF2-40B4-BE49-F238E27FC236}">
                <a16:creationId xmlns:a16="http://schemas.microsoft.com/office/drawing/2014/main" id="{3358247C-24F7-2BA3-78C2-45438864EACB}"/>
              </a:ext>
            </a:extLst>
          </p:cNvPr>
          <p:cNvSpPr txBox="1"/>
          <p:nvPr/>
        </p:nvSpPr>
        <p:spPr>
          <a:xfrm>
            <a:off x="2645034" y="5239949"/>
            <a:ext cx="4010559"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	Data set B Tomato</a:t>
            </a:r>
          </a:p>
        </p:txBody>
      </p:sp>
    </p:spTree>
    <p:extLst>
      <p:ext uri="{BB962C8B-B14F-4D97-AF65-F5344CB8AC3E}">
        <p14:creationId xmlns:p14="http://schemas.microsoft.com/office/powerpoint/2010/main" val="976970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198623" y="6299431"/>
            <a:ext cx="2743200" cy="365125"/>
          </a:xfrm>
        </p:spPr>
        <p:txBody>
          <a:bodyPr/>
          <a:lstStyle/>
          <a:p>
            <a:fld id="{2DEBF6B5-A8B6-5742-91AE-8DC29EBB8E42}" type="slidenum">
              <a:rPr lang="en-US" smtClean="0"/>
              <a:t>7</a:t>
            </a:fld>
            <a:endParaRPr lang="en-US" dirty="0"/>
          </a:p>
        </p:txBody>
      </p:sp>
      <p:sp>
        <p:nvSpPr>
          <p:cNvPr id="3" name="TextBox 2">
            <a:extLst>
              <a:ext uri="{FF2B5EF4-FFF2-40B4-BE49-F238E27FC236}">
                <a16:creationId xmlns:a16="http://schemas.microsoft.com/office/drawing/2014/main" id="{5A308324-42DB-7D8A-4F9D-BFF5C7602DEF}"/>
              </a:ext>
            </a:extLst>
          </p:cNvPr>
          <p:cNvSpPr txBox="1"/>
          <p:nvPr/>
        </p:nvSpPr>
        <p:spPr>
          <a:xfrm>
            <a:off x="198624" y="558569"/>
            <a:ext cx="5897376" cy="1165786"/>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3200" b="1" kern="1200" dirty="0">
                <a:latin typeface="Times New Roman" panose="02020603050405020304" pitchFamily="18" charset="0"/>
                <a:ea typeface="+mj-ea"/>
                <a:cs typeface="Times New Roman" panose="02020603050405020304" pitchFamily="18" charset="0"/>
              </a:rPr>
              <a:t>Better Understanding in Linear Discriminant Analysis (LDA) (</a:t>
            </a:r>
            <a:r>
              <a:rPr lang="en-US" sz="3200" b="1" kern="1200" dirty="0" err="1">
                <a:latin typeface="Times New Roman" panose="02020603050405020304" pitchFamily="18" charset="0"/>
                <a:ea typeface="+mj-ea"/>
                <a:cs typeface="Times New Roman" panose="02020603050405020304" pitchFamily="18" charset="0"/>
              </a:rPr>
              <a:t>Contd</a:t>
            </a:r>
            <a:r>
              <a:rPr lang="en-US" sz="3200" b="1" kern="1200" dirty="0">
                <a:latin typeface="Times New Roman" panose="02020603050405020304" pitchFamily="18" charset="0"/>
                <a:ea typeface="+mj-ea"/>
                <a:cs typeface="Times New Roman" panose="02020603050405020304" pitchFamily="18" charset="0"/>
              </a:rPr>
              <a:t>…)</a:t>
            </a:r>
          </a:p>
        </p:txBody>
      </p:sp>
      <p:pic>
        <p:nvPicPr>
          <p:cNvPr id="4" name="Picture 3">
            <a:extLst>
              <a:ext uri="{FF2B5EF4-FFF2-40B4-BE49-F238E27FC236}">
                <a16:creationId xmlns:a16="http://schemas.microsoft.com/office/drawing/2014/main" id="{698A7719-6536-A020-4F55-7AF45515E533}"/>
              </a:ext>
            </a:extLst>
          </p:cNvPr>
          <p:cNvPicPr>
            <a:picLocks noChangeAspect="1"/>
          </p:cNvPicPr>
          <p:nvPr/>
        </p:nvPicPr>
        <p:blipFill>
          <a:blip r:embed="rId2"/>
          <a:stretch>
            <a:fillRect/>
          </a:stretch>
        </p:blipFill>
        <p:spPr>
          <a:xfrm>
            <a:off x="6581776" y="1232578"/>
            <a:ext cx="4431074" cy="4019618"/>
          </a:xfrm>
          <a:prstGeom prst="rect">
            <a:avLst/>
          </a:prstGeom>
        </p:spPr>
      </p:pic>
      <p:sp>
        <p:nvSpPr>
          <p:cNvPr id="9" name="TextBox 8">
            <a:extLst>
              <a:ext uri="{FF2B5EF4-FFF2-40B4-BE49-F238E27FC236}">
                <a16:creationId xmlns:a16="http://schemas.microsoft.com/office/drawing/2014/main" id="{DB96E23A-FAAC-1E0C-51C8-0ED3C209DF94}"/>
              </a:ext>
            </a:extLst>
          </p:cNvPr>
          <p:cNvSpPr txBox="1"/>
          <p:nvPr/>
        </p:nvSpPr>
        <p:spPr>
          <a:xfrm>
            <a:off x="198624" y="1922364"/>
            <a:ext cx="6506976" cy="1938992"/>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Two criteria are used by LDA to create a new axis: </a:t>
            </a:r>
          </a:p>
          <a:p>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Maximize the distance between means of the two classes.</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Minimize the variation within each class.</a:t>
            </a:r>
            <a:endParaRPr lang="en-IN" sz="2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0790842C-1642-D34C-FB7B-FF03BFA53F15}"/>
              </a:ext>
            </a:extLst>
          </p:cNvPr>
          <p:cNvSpPr txBox="1"/>
          <p:nvPr/>
        </p:nvSpPr>
        <p:spPr>
          <a:xfrm>
            <a:off x="198623" y="4051866"/>
            <a:ext cx="5785028" cy="1569660"/>
          </a:xfrm>
          <a:prstGeom prst="rect">
            <a:avLst/>
          </a:prstGeom>
          <a:noFill/>
        </p:spPr>
        <p:txBody>
          <a:bodyPr wrap="square">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Red line indicates the new axis that has been generated.</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The generated axis increases the separation between the data points of the two classes.</a:t>
            </a:r>
          </a:p>
        </p:txBody>
      </p:sp>
      <p:sp>
        <p:nvSpPr>
          <p:cNvPr id="11" name="TextBox 10">
            <a:extLst>
              <a:ext uri="{FF2B5EF4-FFF2-40B4-BE49-F238E27FC236}">
                <a16:creationId xmlns:a16="http://schemas.microsoft.com/office/drawing/2014/main" id="{825B7C25-C155-2DA8-2C32-975BB7152452}"/>
              </a:ext>
            </a:extLst>
          </p:cNvPr>
          <p:cNvSpPr txBox="1"/>
          <p:nvPr/>
        </p:nvSpPr>
        <p:spPr>
          <a:xfrm>
            <a:off x="7600416" y="5252195"/>
            <a:ext cx="4010559" cy="553998"/>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Fig5. Data points after LDA </a:t>
            </a:r>
            <a:r>
              <a:rPr lang="en-US" sz="1500" dirty="0">
                <a:latin typeface="Times New Roman" panose="02020603050405020304" pitchFamily="18" charset="0"/>
                <a:cs typeface="Times New Roman" panose="02020603050405020304" pitchFamily="18" charset="0"/>
                <a:hlinkClick r:id="rId3"/>
              </a:rPr>
              <a:t>(https://tinyurl.com/66snrywh)</a:t>
            </a:r>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2954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65FA0-D1D3-4707-8855-C9420D855216}"/>
              </a:ext>
            </a:extLst>
          </p:cNvPr>
          <p:cNvSpPr>
            <a:spLocks noGrp="1"/>
          </p:cNvSpPr>
          <p:nvPr>
            <p:ph type="sldNum" sz="quarter" idx="12"/>
          </p:nvPr>
        </p:nvSpPr>
        <p:spPr>
          <a:xfrm>
            <a:off x="134816" y="6262566"/>
            <a:ext cx="2743200" cy="365125"/>
          </a:xfrm>
        </p:spPr>
        <p:txBody>
          <a:bodyPr/>
          <a:lstStyle/>
          <a:p>
            <a:fld id="{2DEBF6B5-A8B6-5742-91AE-8DC29EBB8E42}" type="slidenum">
              <a:rPr lang="en-US" smtClean="0"/>
              <a:t>8</a:t>
            </a:fld>
            <a:endParaRPr lang="en-US"/>
          </a:p>
        </p:txBody>
      </p:sp>
      <p:sp>
        <p:nvSpPr>
          <p:cNvPr id="3" name="TextBox 2">
            <a:extLst>
              <a:ext uri="{FF2B5EF4-FFF2-40B4-BE49-F238E27FC236}">
                <a16:creationId xmlns:a16="http://schemas.microsoft.com/office/drawing/2014/main" id="{9A7CB167-B855-7CCA-B244-5A3B8B3CA9C7}"/>
              </a:ext>
            </a:extLst>
          </p:cNvPr>
          <p:cNvSpPr txBox="1"/>
          <p:nvPr/>
        </p:nvSpPr>
        <p:spPr>
          <a:xfrm>
            <a:off x="890285" y="913900"/>
            <a:ext cx="11161038" cy="64633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3200" b="1" kern="1200" dirty="0">
                <a:latin typeface="Times New Roman" panose="02020603050405020304" pitchFamily="18" charset="0"/>
                <a:ea typeface="+mj-ea"/>
                <a:cs typeface="Times New Roman" panose="02020603050405020304" pitchFamily="18" charset="0"/>
              </a:rPr>
              <a:t>Better Understanding in Linear Discriminant Analysis (LDA) (</a:t>
            </a:r>
            <a:r>
              <a:rPr lang="en-US" sz="3200" b="1" kern="1200" dirty="0" err="1">
                <a:latin typeface="Times New Roman" panose="02020603050405020304" pitchFamily="18" charset="0"/>
                <a:ea typeface="+mj-ea"/>
                <a:cs typeface="Times New Roman" panose="02020603050405020304" pitchFamily="18" charset="0"/>
              </a:rPr>
              <a:t>Contd</a:t>
            </a:r>
            <a:r>
              <a:rPr lang="en-US" sz="3200" b="1" kern="1200" dirty="0">
                <a:latin typeface="Times New Roman" panose="02020603050405020304" pitchFamily="18" charset="0"/>
                <a:ea typeface="+mj-ea"/>
                <a:cs typeface="Times New Roman" panose="02020603050405020304" pitchFamily="18" charset="0"/>
              </a:rPr>
              <a:t>…)</a:t>
            </a:r>
          </a:p>
        </p:txBody>
      </p:sp>
      <p:pic>
        <p:nvPicPr>
          <p:cNvPr id="4" name="Picture 3">
            <a:extLst>
              <a:ext uri="{FF2B5EF4-FFF2-40B4-BE49-F238E27FC236}">
                <a16:creationId xmlns:a16="http://schemas.microsoft.com/office/drawing/2014/main" id="{435FCF91-D26F-01E6-3F6E-1B003A2C0DB7}"/>
              </a:ext>
            </a:extLst>
          </p:cNvPr>
          <p:cNvPicPr>
            <a:picLocks noChangeAspect="1"/>
          </p:cNvPicPr>
          <p:nvPr/>
        </p:nvPicPr>
        <p:blipFill>
          <a:blip r:embed="rId2"/>
          <a:stretch>
            <a:fillRect/>
          </a:stretch>
        </p:blipFill>
        <p:spPr>
          <a:xfrm>
            <a:off x="1289538" y="2882335"/>
            <a:ext cx="9636370" cy="1003150"/>
          </a:xfrm>
          <a:prstGeom prst="rect">
            <a:avLst/>
          </a:prstGeom>
        </p:spPr>
      </p:pic>
      <p:sp>
        <p:nvSpPr>
          <p:cNvPr id="7" name="TextBox 6">
            <a:extLst>
              <a:ext uri="{FF2B5EF4-FFF2-40B4-BE49-F238E27FC236}">
                <a16:creationId xmlns:a16="http://schemas.microsoft.com/office/drawing/2014/main" id="{D7C05A2C-DD0C-0926-CC53-EF6A9C6BDD1A}"/>
              </a:ext>
            </a:extLst>
          </p:cNvPr>
          <p:cNvSpPr txBox="1"/>
          <p:nvPr/>
        </p:nvSpPr>
        <p:spPr>
          <a:xfrm>
            <a:off x="890285" y="2051338"/>
            <a:ext cx="10586607" cy="830997"/>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All the data points of the classes are plotted on this new axis and are shown in the fig6. given below. </a:t>
            </a:r>
            <a:r>
              <a:rPr lang="en-IN" sz="2400"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79DEBB18-4489-C5F2-BD3A-4044875BCD90}"/>
              </a:ext>
            </a:extLst>
          </p:cNvPr>
          <p:cNvSpPr txBox="1"/>
          <p:nvPr/>
        </p:nvSpPr>
        <p:spPr>
          <a:xfrm>
            <a:off x="3381456" y="3945287"/>
            <a:ext cx="5768387" cy="323165"/>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Fig6. Data points on 1D graph after LDA</a:t>
            </a:r>
            <a:r>
              <a:rPr lang="en-US" sz="1500" dirty="0">
                <a:latin typeface="Times New Roman" panose="02020603050405020304" pitchFamily="18" charset="0"/>
                <a:cs typeface="Times New Roman" panose="02020603050405020304" pitchFamily="18" charset="0"/>
                <a:hlinkClick r:id="rId3"/>
              </a:rPr>
              <a:t>(https://tinyurl.com/66snrywh)</a:t>
            </a:r>
            <a:endParaRPr lang="en-US" sz="15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DCFBB77B-BE51-A573-1F6E-A7C256DBB3FD}"/>
              </a:ext>
            </a:extLst>
          </p:cNvPr>
          <p:cNvSpPr txBox="1"/>
          <p:nvPr/>
        </p:nvSpPr>
        <p:spPr>
          <a:xfrm>
            <a:off x="890285" y="4390086"/>
            <a:ext cx="10750730" cy="1200329"/>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When the distribution means are similar, LDA is unable to identify a new axis that would allow both classes to be linearly separable, so the analysis is deemed ineffective. We apply non-linear discriminant analysis in these situations.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0766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A0281-5013-4E23-A6CE-090000A6D2EA}"/>
              </a:ext>
            </a:extLst>
          </p:cNvPr>
          <p:cNvSpPr>
            <a:spLocks noGrp="1"/>
          </p:cNvSpPr>
          <p:nvPr>
            <p:ph type="ctrTitle"/>
          </p:nvPr>
        </p:nvSpPr>
        <p:spPr>
          <a:xfrm>
            <a:off x="1230543" y="535872"/>
            <a:ext cx="9284413" cy="649448"/>
          </a:xfrm>
        </p:spPr>
        <p:txBody>
          <a:bodyPr>
            <a:normAutofit/>
          </a:bodyPr>
          <a:lstStyle/>
          <a:p>
            <a:pPr algn="l"/>
            <a:r>
              <a:rPr lang="en-US" sz="3200" b="1" dirty="0">
                <a:latin typeface="Times New Roman" panose="02020603050405020304" pitchFamily="18" charset="0"/>
                <a:cs typeface="Times New Roman" panose="02020603050405020304" pitchFamily="18" charset="0"/>
              </a:rPr>
              <a:t>PCA vs LDA?</a:t>
            </a:r>
          </a:p>
        </p:txBody>
      </p:sp>
      <p:sp>
        <p:nvSpPr>
          <p:cNvPr id="3" name="Subtitle 2">
            <a:extLst>
              <a:ext uri="{FF2B5EF4-FFF2-40B4-BE49-F238E27FC236}">
                <a16:creationId xmlns:a16="http://schemas.microsoft.com/office/drawing/2014/main" id="{D9E7D6DC-3DD7-415F-B111-ECE55C9D4DA9}"/>
              </a:ext>
            </a:extLst>
          </p:cNvPr>
          <p:cNvSpPr>
            <a:spLocks noGrp="1"/>
          </p:cNvSpPr>
          <p:nvPr>
            <p:ph type="subTitle" idx="1"/>
          </p:nvPr>
        </p:nvSpPr>
        <p:spPr>
          <a:xfrm>
            <a:off x="1230543" y="1616490"/>
            <a:ext cx="5936869" cy="2911295"/>
          </a:xfrm>
        </p:spPr>
        <p:txBody>
          <a:bodyPr/>
          <a:lstStyle/>
          <a:p>
            <a:pPr marL="342900" indent="-34290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Principal Component Analysis is an unsupervised learning technique [1]</a:t>
            </a:r>
          </a:p>
          <a:p>
            <a:pPr marL="342900" indent="-34290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Used for data analysis and finding patterns</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Always chooses components that maximize variance</a:t>
            </a:r>
            <a:endParaRPr lang="en-US" i="0" dirty="0">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i="0" dirty="0">
                <a:effectLst/>
                <a:latin typeface="Times New Roman" panose="02020603050405020304" pitchFamily="18" charset="0"/>
                <a:cs typeface="Times New Roman" panose="02020603050405020304" pitchFamily="18" charset="0"/>
              </a:rPr>
              <a:t> Compress your data while retaining most of the information</a:t>
            </a: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FF07E6D-EDD6-445A-BF54-A8EDA4E75ED5}"/>
              </a:ext>
            </a:extLst>
          </p:cNvPr>
          <p:cNvSpPr>
            <a:spLocks noGrp="1"/>
          </p:cNvSpPr>
          <p:nvPr>
            <p:ph type="sldNum" sz="quarter" idx="12"/>
          </p:nvPr>
        </p:nvSpPr>
        <p:spPr>
          <a:xfrm>
            <a:off x="146538" y="6227397"/>
            <a:ext cx="2743200" cy="365125"/>
          </a:xfrm>
        </p:spPr>
        <p:txBody>
          <a:bodyPr/>
          <a:lstStyle/>
          <a:p>
            <a:fld id="{2DEBF6B5-A8B6-5742-91AE-8DC29EBB8E42}" type="slidenum">
              <a:rPr lang="en-US" smtClean="0"/>
              <a:t>9</a:t>
            </a:fld>
            <a:endParaRPr lang="en-US" dirty="0"/>
          </a:p>
        </p:txBody>
      </p:sp>
      <p:pic>
        <p:nvPicPr>
          <p:cNvPr id="5" name="Picture 4">
            <a:extLst>
              <a:ext uri="{FF2B5EF4-FFF2-40B4-BE49-F238E27FC236}">
                <a16:creationId xmlns:a16="http://schemas.microsoft.com/office/drawing/2014/main" id="{4D7E9ABD-02BC-2A63-BFC0-284BB81EE6F6}"/>
              </a:ext>
            </a:extLst>
          </p:cNvPr>
          <p:cNvPicPr>
            <a:picLocks noChangeAspect="1"/>
          </p:cNvPicPr>
          <p:nvPr/>
        </p:nvPicPr>
        <p:blipFill>
          <a:blip r:embed="rId2"/>
          <a:stretch>
            <a:fillRect/>
          </a:stretch>
        </p:blipFill>
        <p:spPr>
          <a:xfrm>
            <a:off x="7859732" y="1012005"/>
            <a:ext cx="4108334" cy="3225739"/>
          </a:xfrm>
          <a:prstGeom prst="rect">
            <a:avLst/>
          </a:prstGeom>
        </p:spPr>
      </p:pic>
      <p:sp>
        <p:nvSpPr>
          <p:cNvPr id="6" name="TextBox 5">
            <a:extLst>
              <a:ext uri="{FF2B5EF4-FFF2-40B4-BE49-F238E27FC236}">
                <a16:creationId xmlns:a16="http://schemas.microsoft.com/office/drawing/2014/main" id="{ABD2F3E5-18CF-93A2-B423-BF5B7329454F}"/>
              </a:ext>
            </a:extLst>
          </p:cNvPr>
          <p:cNvSpPr txBox="1"/>
          <p:nvPr/>
        </p:nvSpPr>
        <p:spPr>
          <a:xfrm>
            <a:off x="8945589" y="4540562"/>
            <a:ext cx="2073222" cy="323165"/>
          </a:xfrm>
          <a:prstGeom prst="rect">
            <a:avLst/>
          </a:prstGeom>
          <a:noFill/>
        </p:spPr>
        <p:txBody>
          <a:bodyPr wrap="square" rtlCol="0">
            <a:spAutoFit/>
          </a:bodyPr>
          <a:lstStyle/>
          <a:p>
            <a:r>
              <a:rPr lang="en-CA" sz="1500" dirty="0">
                <a:latin typeface="Times New Roman" panose="02020603050405020304" pitchFamily="18" charset="0"/>
                <a:cs typeface="Times New Roman" panose="02020603050405020304" pitchFamily="18" charset="0"/>
                <a:hlinkClick r:id="rId3"/>
              </a:rPr>
              <a:t>http://bit.ly/3G51zqM</a:t>
            </a:r>
            <a:endParaRPr lang="en-CA" sz="15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77F31C0-DD61-0B3E-3D65-BAFE98AA356A}"/>
              </a:ext>
            </a:extLst>
          </p:cNvPr>
          <p:cNvSpPr txBox="1"/>
          <p:nvPr/>
        </p:nvSpPr>
        <p:spPr>
          <a:xfrm>
            <a:off x="8209907" y="4217397"/>
            <a:ext cx="3065839" cy="323165"/>
          </a:xfrm>
          <a:prstGeom prst="rect">
            <a:avLst/>
          </a:prstGeom>
          <a:noFill/>
        </p:spPr>
        <p:txBody>
          <a:bodyPr wrap="none" rtlCol="0">
            <a:spAutoFit/>
          </a:bodyPr>
          <a:lstStyle/>
          <a:p>
            <a:r>
              <a:rPr lang="en-CA" sz="1500" dirty="0">
                <a:latin typeface="Times New Roman" panose="02020603050405020304" pitchFamily="18" charset="0"/>
                <a:cs typeface="Times New Roman" panose="02020603050405020304" pitchFamily="18" charset="0"/>
              </a:rPr>
              <a:t>Fig.7 PCA Dimensionality Reduction</a:t>
            </a:r>
          </a:p>
        </p:txBody>
      </p:sp>
    </p:spTree>
    <p:extLst>
      <p:ext uri="{BB962C8B-B14F-4D97-AF65-F5344CB8AC3E}">
        <p14:creationId xmlns:p14="http://schemas.microsoft.com/office/powerpoint/2010/main" val="861389057"/>
      </p:ext>
    </p:extLst>
  </p:cSld>
  <p:clrMapOvr>
    <a:masterClrMapping/>
  </p:clrMapOvr>
</p:sld>
</file>

<file path=ppt/theme/theme1.xml><?xml version="1.0" encoding="utf-8"?>
<a:theme xmlns:a="http://schemas.openxmlformats.org/drawingml/2006/main" name="1_Office Theme">
  <a:themeElements>
    <a:clrScheme name="UWindsor Yellow">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3454</TotalTime>
  <Words>1681</Words>
  <Application>Microsoft Office PowerPoint</Application>
  <PresentationFormat>Widescreen</PresentationFormat>
  <Paragraphs>248</Paragraphs>
  <Slides>25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Cambria Math</vt:lpstr>
      <vt:lpstr>Times New Roman</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PCA vs LDA?</vt:lpstr>
      <vt:lpstr>PowerPoint Presentation</vt:lpstr>
      <vt:lpstr>Assumptions</vt:lpstr>
      <vt:lpstr>LDA Implementation</vt:lpstr>
      <vt:lpstr>LDA Implementation</vt:lpstr>
      <vt:lpstr>Program Implementation</vt:lpstr>
      <vt:lpstr>Program Implementation</vt:lpstr>
      <vt:lpstr>PowerPoint Presentation</vt:lpstr>
      <vt:lpstr>PowerPoint Presentation</vt:lpstr>
      <vt:lpstr>PowerPoint Presentation</vt:lpstr>
      <vt:lpstr>PowerPoint Presentation</vt:lpstr>
      <vt:lpstr>Advantages and limitations of LDA</vt:lpstr>
      <vt:lpstr> Extensions to LDA</vt:lpstr>
      <vt:lpstr>Conclusion</vt:lpstr>
      <vt:lpstr>References</vt:lpstr>
      <vt:lpstr>For Better Understanding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Linear Regression Group-24</dc:title>
  <dc:creator>Altamash Yar</dc:creator>
  <cp:lastModifiedBy>Shashank Prakash Naidu</cp:lastModifiedBy>
  <cp:revision>15</cp:revision>
  <dcterms:created xsi:type="dcterms:W3CDTF">2023-09-28T21:26:11Z</dcterms:created>
  <dcterms:modified xsi:type="dcterms:W3CDTF">2023-11-17T19:47:53Z</dcterms:modified>
</cp:coreProperties>
</file>

<file path=docProps/thumbnail.jpeg>
</file>